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6" r:id="rId2"/>
    <p:sldId id="258" r:id="rId3"/>
    <p:sldId id="298" r:id="rId4"/>
    <p:sldId id="299" r:id="rId5"/>
    <p:sldId id="321" r:id="rId6"/>
    <p:sldId id="302" r:id="rId7"/>
    <p:sldId id="335" r:id="rId8"/>
    <p:sldId id="316" r:id="rId9"/>
    <p:sldId id="330" r:id="rId10"/>
    <p:sldId id="315" r:id="rId11"/>
    <p:sldId id="331" r:id="rId12"/>
    <p:sldId id="264" r:id="rId13"/>
    <p:sldId id="265" r:id="rId14"/>
    <p:sldId id="336" r:id="rId15"/>
    <p:sldId id="322" r:id="rId16"/>
    <p:sldId id="313" r:id="rId17"/>
    <p:sldId id="354" r:id="rId18"/>
    <p:sldId id="305" r:id="rId19"/>
    <p:sldId id="356" r:id="rId20"/>
    <p:sldId id="358" r:id="rId21"/>
    <p:sldId id="357" r:id="rId22"/>
    <p:sldId id="363" r:id="rId23"/>
    <p:sldId id="365" r:id="rId24"/>
    <p:sldId id="362" r:id="rId25"/>
    <p:sldId id="359" r:id="rId26"/>
    <p:sldId id="364" r:id="rId27"/>
    <p:sldId id="375" r:id="rId28"/>
    <p:sldId id="304" r:id="rId29"/>
    <p:sldId id="291" r:id="rId30"/>
    <p:sldId id="367" r:id="rId31"/>
    <p:sldId id="366" r:id="rId32"/>
    <p:sldId id="370" r:id="rId33"/>
    <p:sldId id="369" r:id="rId34"/>
    <p:sldId id="342" r:id="rId35"/>
    <p:sldId id="376" r:id="rId36"/>
    <p:sldId id="374" r:id="rId37"/>
    <p:sldId id="343" r:id="rId38"/>
    <p:sldId id="368" r:id="rId39"/>
    <p:sldId id="372" r:id="rId40"/>
    <p:sldId id="346" r:id="rId41"/>
    <p:sldId id="345" r:id="rId42"/>
    <p:sldId id="371" r:id="rId43"/>
    <p:sldId id="341" r:id="rId44"/>
    <p:sldId id="373" r:id="rId45"/>
    <p:sldId id="306" r:id="rId46"/>
    <p:sldId id="270" r:id="rId47"/>
    <p:sldId id="275" r:id="rId48"/>
    <p:sldId id="268" r:id="rId49"/>
    <p:sldId id="271" r:id="rId50"/>
    <p:sldId id="276" r:id="rId51"/>
    <p:sldId id="319" r:id="rId52"/>
    <p:sldId id="267" r:id="rId53"/>
    <p:sldId id="295" r:id="rId54"/>
    <p:sldId id="260" r:id="rId55"/>
    <p:sldId id="308" r:id="rId56"/>
    <p:sldId id="320" r:id="rId57"/>
  </p:sldIdLst>
  <p:sldSz cx="9144000" cy="5143500" type="screen16x9"/>
  <p:notesSz cx="9144000" cy="5143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5DF8"/>
    <a:srgbClr val="FFF6DC"/>
    <a:srgbClr val="B2DFEE"/>
    <a:srgbClr val="E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08"/>
    <p:restoredTop sz="94674"/>
  </p:normalViewPr>
  <p:slideViewPr>
    <p:cSldViewPr snapToGrid="0">
      <p:cViewPr varScale="1">
        <p:scale>
          <a:sx n="144" d="100"/>
          <a:sy n="144" d="100"/>
        </p:scale>
        <p:origin x="184" y="43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176" d="100"/>
          <a:sy n="176" d="100"/>
        </p:scale>
        <p:origin x="136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71D3E7E-F099-9545-A72B-C3DE42A13E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7015B-40D2-AD4C-B42F-676A72D187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9482EE-B84F-3A4B-AD46-7B50CB5599C6}" type="datetimeFigureOut">
              <a:rPr lang="en-US" smtClean="0"/>
              <a:t>3/17/22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E565E1-9EFF-3B40-A86D-B74F8443C8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B8F714-8989-1B4E-A4A3-9F717F0700A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449E75-5097-1B4E-A2B4-8B3DE31C8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971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9572A1-B560-8C43-AAA2-7ABEB30DE02E}" type="datetimeFigureOut">
              <a:rPr lang="en-US" smtClean="0"/>
              <a:t>3/17/22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1FC5B9-6C72-2947-815C-3ECE56597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63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Camera Picture – Question 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FC5B9-6C72-2947-815C-3ECE56597D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03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FC5B9-6C72-2947-815C-3ECE56597DA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42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 data – Programming is -12%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FC5B9-6C72-2947-815C-3ECE56597DA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006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 userDrawn="1"/>
        </p:nvSpPr>
        <p:spPr>
          <a:xfrm>
            <a:off x="10886" y="4479000"/>
            <a:ext cx="9144000" cy="664845"/>
          </a:xfrm>
          <a:custGeom>
            <a:avLst/>
            <a:gdLst/>
            <a:ahLst/>
            <a:cxnLst/>
            <a:rect l="l" t="t" r="r" b="b"/>
            <a:pathLst>
              <a:path w="9144000" h="664845">
                <a:moveTo>
                  <a:pt x="9144000" y="0"/>
                </a:moveTo>
                <a:lnTo>
                  <a:pt x="0" y="0"/>
                </a:lnTo>
                <a:lnTo>
                  <a:pt x="0" y="664502"/>
                </a:lnTo>
                <a:lnTo>
                  <a:pt x="9144000" y="664502"/>
                </a:lnTo>
                <a:lnTo>
                  <a:pt x="9144000" y="0"/>
                </a:lnTo>
                <a:close/>
              </a:path>
            </a:pathLst>
          </a:custGeom>
          <a:solidFill>
            <a:srgbClr val="0E5D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57200" y="229108"/>
            <a:ext cx="823395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599" y="158115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551687" y="4786176"/>
            <a:ext cx="228600" cy="153888"/>
          </a:xfrm>
        </p:spPr>
        <p:txBody>
          <a:bodyPr lIns="0" tIns="0" rIns="0" bIns="0"/>
          <a:lstStyle>
            <a:lvl1pPr>
              <a:defRPr sz="1000" b="0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en-US" smtClean="0"/>
              <a:pPr marL="38100">
                <a:spcBef>
                  <a:spcPts val="5"/>
                </a:spcBef>
              </a:pPr>
              <a:t>‹#›</a:t>
            </a:fld>
            <a:endParaRPr lang="en-US" dirty="0"/>
          </a:p>
        </p:txBody>
      </p:sp>
      <p:pic>
        <p:nvPicPr>
          <p:cNvPr id="9" name="object 6">
            <a:extLst>
              <a:ext uri="{FF2B5EF4-FFF2-40B4-BE49-F238E27FC236}">
                <a16:creationId xmlns:a16="http://schemas.microsoft.com/office/drawing/2014/main" id="{FF5A3734-DE1B-744F-8777-E7F39617B2E5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 flipH="1">
            <a:off x="7935685" y="3835997"/>
            <a:ext cx="1197429" cy="643003"/>
          </a:xfrm>
          <a:prstGeom prst="rect">
            <a:avLst/>
          </a:prstGeom>
        </p:spPr>
      </p:pic>
      <p:sp>
        <p:nvSpPr>
          <p:cNvPr id="10" name="Holder 5">
            <a:extLst>
              <a:ext uri="{FF2B5EF4-FFF2-40B4-BE49-F238E27FC236}">
                <a16:creationId xmlns:a16="http://schemas.microsoft.com/office/drawing/2014/main" id="{18D1ABE0-B35F-D94D-AB92-21B1394F124C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6017441" y="4642144"/>
            <a:ext cx="2926080" cy="33855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MACUL, 3/17/2022</a:t>
            </a:r>
          </a:p>
        </p:txBody>
      </p:sp>
      <p:sp>
        <p:nvSpPr>
          <p:cNvPr id="11" name="Holder 5">
            <a:extLst>
              <a:ext uri="{FF2B5EF4-FFF2-40B4-BE49-F238E27FC236}">
                <a16:creationId xmlns:a16="http://schemas.microsoft.com/office/drawing/2014/main" id="{B2AE5964-048A-814E-8FB5-AA481ED3761F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175079" y="4642145"/>
            <a:ext cx="2103120" cy="338554"/>
          </a:xfrm>
          <a:prstGeom prst="rect">
            <a:avLst/>
          </a:prstGeom>
        </p:spPr>
        <p:txBody>
          <a:bodyPr lIns="0" tIns="0" rIns="0" bIns="0"/>
          <a:lstStyle>
            <a:lvl1pPr marL="0" algn="l" defTabSz="914400" rtl="0" eaLnBrk="1" latinLnBrk="0" hangingPunct="1">
              <a:defRPr lang="en-US" sz="11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Kathleen Kalata, Ph.D. </a:t>
            </a:r>
          </a:p>
          <a:p>
            <a:r>
              <a:rPr lang="en-US" dirty="0"/>
              <a:t>Ferris State University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92" userDrawn="1">
          <p15:clr>
            <a:srgbClr val="FBAE40"/>
          </p15:clr>
        </p15:guide>
        <p15:guide id="2" pos="28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 userDrawn="1"/>
        </p:nvSpPr>
        <p:spPr>
          <a:xfrm>
            <a:off x="0" y="4479000"/>
            <a:ext cx="9144000" cy="664845"/>
          </a:xfrm>
          <a:custGeom>
            <a:avLst/>
            <a:gdLst/>
            <a:ahLst/>
            <a:cxnLst/>
            <a:rect l="l" t="t" r="r" b="b"/>
            <a:pathLst>
              <a:path w="9144000" h="664845">
                <a:moveTo>
                  <a:pt x="9144000" y="0"/>
                </a:moveTo>
                <a:lnTo>
                  <a:pt x="0" y="0"/>
                </a:lnTo>
                <a:lnTo>
                  <a:pt x="0" y="664502"/>
                </a:lnTo>
                <a:lnTo>
                  <a:pt x="9144000" y="664502"/>
                </a:lnTo>
                <a:lnTo>
                  <a:pt x="9144000" y="0"/>
                </a:lnTo>
                <a:close/>
              </a:path>
            </a:pathLst>
          </a:custGeom>
          <a:solidFill>
            <a:srgbClr val="0E5D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2846" y="162801"/>
            <a:ext cx="8229600" cy="454789"/>
          </a:xfrm>
        </p:spPr>
        <p:txBody>
          <a:bodyPr lIns="0" tIns="0" rIns="0" bIns="0"/>
          <a:lstStyle>
            <a:lvl1pPr algn="ctr">
              <a:defRPr sz="3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738" y="859071"/>
            <a:ext cx="2054861" cy="29027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2000" b="0" i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4267200" y="4727600"/>
            <a:ext cx="228600" cy="153888"/>
          </a:xfrm>
        </p:spPr>
        <p:txBody>
          <a:bodyPr lIns="0" tIns="0" rIns="0" bIns="0"/>
          <a:lstStyle>
            <a:lvl1pPr>
              <a:defRPr sz="1000" b="0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en-US" smtClean="0"/>
              <a:pPr marL="38100">
                <a:spcBef>
                  <a:spcPts val="5"/>
                </a:spcBef>
              </a:pPr>
              <a:t>‹#›</a:t>
            </a:fld>
            <a:endParaRPr lang="en-US" dirty="0"/>
          </a:p>
        </p:txBody>
      </p:sp>
      <p:pic>
        <p:nvPicPr>
          <p:cNvPr id="10" name="object 6">
            <a:extLst>
              <a:ext uri="{FF2B5EF4-FFF2-40B4-BE49-F238E27FC236}">
                <a16:creationId xmlns:a16="http://schemas.microsoft.com/office/drawing/2014/main" id="{05852438-5162-0A4F-BE8F-38C061111464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4610" y="3835996"/>
            <a:ext cx="1197429" cy="643003"/>
          </a:xfrm>
          <a:prstGeom prst="rect">
            <a:avLst/>
          </a:prstGeom>
        </p:spPr>
      </p:pic>
      <p:sp>
        <p:nvSpPr>
          <p:cNvPr id="11" name="Holder 5">
            <a:extLst>
              <a:ext uri="{FF2B5EF4-FFF2-40B4-BE49-F238E27FC236}">
                <a16:creationId xmlns:a16="http://schemas.microsoft.com/office/drawing/2014/main" id="{85CB4A45-81E4-114E-A1AF-A1CCD000A74B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6017441" y="4642144"/>
            <a:ext cx="2926080" cy="33855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MACUL, 3/17/2022</a:t>
            </a:r>
          </a:p>
        </p:txBody>
      </p:sp>
      <p:sp>
        <p:nvSpPr>
          <p:cNvPr id="12" name="Holder 6">
            <a:extLst>
              <a:ext uri="{FF2B5EF4-FFF2-40B4-BE49-F238E27FC236}">
                <a16:creationId xmlns:a16="http://schemas.microsoft.com/office/drawing/2014/main" id="{E831901C-6E94-9E41-9F1E-1BFC158AFE31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200479" y="4642145"/>
            <a:ext cx="2103120" cy="33855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Kathleen Kalata, Ph.D. </a:t>
            </a:r>
          </a:p>
          <a:p>
            <a:r>
              <a:rPr lang="en-US" dirty="0"/>
              <a:t>Ferris State University</a:t>
            </a:r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6B8D1707-B3F2-EC49-BD06-678DDFF11DD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498087" y="1612572"/>
            <a:ext cx="2133600" cy="2724297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2000" b="0" i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dirty="0"/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CE17F857-8A04-4848-A53C-3E783207193E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707888" y="1612572"/>
            <a:ext cx="2057400" cy="2724297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2000" b="0" i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dirty="0"/>
          </a:p>
        </p:txBody>
      </p:sp>
      <p:sp>
        <p:nvSpPr>
          <p:cNvPr id="14" name="Holder 3">
            <a:extLst>
              <a:ext uri="{FF2B5EF4-FFF2-40B4-BE49-F238E27FC236}">
                <a16:creationId xmlns:a16="http://schemas.microsoft.com/office/drawing/2014/main" id="{1B021007-C486-2D44-A7DD-89FAA5AA01F9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851285" y="1612572"/>
            <a:ext cx="2057400" cy="2724297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2000" b="0" i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dirty="0"/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DD369D17-0F08-9E4F-8F43-C8DC1FBFD71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2493038" y="879947"/>
            <a:ext cx="6450483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i="0" dirty="0">
                <a:solidFill>
                  <a:srgbClr val="0070C0"/>
                </a:solidFill>
                <a:ea typeface="+mj-ea"/>
              </a:defRPr>
            </a:lvl1pPr>
          </a:lstStyle>
          <a:p>
            <a:pPr lvl="0" algn="ctr"/>
            <a:r>
              <a:rPr lang="en-US" dirty="0"/>
              <a:t>Subtitle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870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 userDrawn="1"/>
        </p:nvSpPr>
        <p:spPr>
          <a:xfrm>
            <a:off x="0" y="4479000"/>
            <a:ext cx="9144000" cy="664845"/>
          </a:xfrm>
          <a:custGeom>
            <a:avLst/>
            <a:gdLst/>
            <a:ahLst/>
            <a:cxnLst/>
            <a:rect l="l" t="t" r="r" b="b"/>
            <a:pathLst>
              <a:path w="9144000" h="664845">
                <a:moveTo>
                  <a:pt x="9144000" y="0"/>
                </a:moveTo>
                <a:lnTo>
                  <a:pt x="0" y="0"/>
                </a:lnTo>
                <a:lnTo>
                  <a:pt x="0" y="664502"/>
                </a:lnTo>
                <a:lnTo>
                  <a:pt x="9144000" y="664502"/>
                </a:lnTo>
                <a:lnTo>
                  <a:pt x="9144000" y="0"/>
                </a:lnTo>
                <a:close/>
              </a:path>
            </a:pathLst>
          </a:custGeom>
          <a:solidFill>
            <a:srgbClr val="0E5D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2845" y="162802"/>
            <a:ext cx="8247017" cy="455498"/>
          </a:xfrm>
        </p:spPr>
        <p:txBody>
          <a:bodyPr lIns="0" tIns="0" rIns="0" bIns="0"/>
          <a:lstStyle>
            <a:lvl1pPr algn="ctr">
              <a:defRPr sz="3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738" y="859071"/>
            <a:ext cx="2054861" cy="2850236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2000" b="0" i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4267200" y="4727600"/>
            <a:ext cx="228600" cy="153888"/>
          </a:xfrm>
        </p:spPr>
        <p:txBody>
          <a:bodyPr lIns="0" tIns="0" rIns="0" bIns="0"/>
          <a:lstStyle>
            <a:lvl1pPr>
              <a:defRPr sz="1000" b="0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en-US" smtClean="0"/>
              <a:pPr marL="38100">
                <a:spcBef>
                  <a:spcPts val="5"/>
                </a:spcBef>
              </a:pPr>
              <a:t>‹#›</a:t>
            </a:fld>
            <a:endParaRPr lang="en-US" dirty="0"/>
          </a:p>
        </p:txBody>
      </p:sp>
      <p:pic>
        <p:nvPicPr>
          <p:cNvPr id="10" name="object 6">
            <a:extLst>
              <a:ext uri="{FF2B5EF4-FFF2-40B4-BE49-F238E27FC236}">
                <a16:creationId xmlns:a16="http://schemas.microsoft.com/office/drawing/2014/main" id="{05852438-5162-0A4F-BE8F-38C061111464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4610" y="3835996"/>
            <a:ext cx="1197429" cy="643003"/>
          </a:xfrm>
          <a:prstGeom prst="rect">
            <a:avLst/>
          </a:prstGeom>
        </p:spPr>
      </p:pic>
      <p:sp>
        <p:nvSpPr>
          <p:cNvPr id="11" name="Holder 5">
            <a:extLst>
              <a:ext uri="{FF2B5EF4-FFF2-40B4-BE49-F238E27FC236}">
                <a16:creationId xmlns:a16="http://schemas.microsoft.com/office/drawing/2014/main" id="{85CB4A45-81E4-114E-A1AF-A1CCD000A74B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6017441" y="4642144"/>
            <a:ext cx="2926080" cy="33855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MACUL, 3/17/2022</a:t>
            </a:r>
          </a:p>
        </p:txBody>
      </p:sp>
      <p:sp>
        <p:nvSpPr>
          <p:cNvPr id="12" name="Holder 6">
            <a:extLst>
              <a:ext uri="{FF2B5EF4-FFF2-40B4-BE49-F238E27FC236}">
                <a16:creationId xmlns:a16="http://schemas.microsoft.com/office/drawing/2014/main" id="{E831901C-6E94-9E41-9F1E-1BFC158AFE31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200479" y="4642145"/>
            <a:ext cx="2103120" cy="33855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Kathleen Kalata, Ph.D. </a:t>
            </a:r>
          </a:p>
          <a:p>
            <a:r>
              <a:rPr lang="en-US" dirty="0"/>
              <a:t>Ferris State University</a:t>
            </a:r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6B8D1707-B3F2-EC49-BD06-678DDFF11DD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508973" y="885741"/>
            <a:ext cx="2133600" cy="3435196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2000" b="0" i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dirty="0"/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CE17F857-8A04-4848-A53C-3E783207193E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718774" y="885741"/>
            <a:ext cx="2057400" cy="3435196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2000" b="0" i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dirty="0"/>
          </a:p>
        </p:txBody>
      </p:sp>
      <p:sp>
        <p:nvSpPr>
          <p:cNvPr id="14" name="Holder 3">
            <a:extLst>
              <a:ext uri="{FF2B5EF4-FFF2-40B4-BE49-F238E27FC236}">
                <a16:creationId xmlns:a16="http://schemas.microsoft.com/office/drawing/2014/main" id="{1B021007-C486-2D44-A7DD-89FAA5AA01F9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837862" y="880656"/>
            <a:ext cx="2057400" cy="3435196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2000" b="0" i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1928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4479000"/>
            <a:ext cx="9144000" cy="664845"/>
          </a:xfrm>
          <a:custGeom>
            <a:avLst/>
            <a:gdLst/>
            <a:ahLst/>
            <a:cxnLst/>
            <a:rect l="l" t="t" r="r" b="b"/>
            <a:pathLst>
              <a:path w="9144000" h="664845">
                <a:moveTo>
                  <a:pt x="9144000" y="0"/>
                </a:moveTo>
                <a:lnTo>
                  <a:pt x="0" y="0"/>
                </a:lnTo>
                <a:lnTo>
                  <a:pt x="0" y="664502"/>
                </a:lnTo>
                <a:lnTo>
                  <a:pt x="9144000" y="664502"/>
                </a:lnTo>
                <a:lnTo>
                  <a:pt x="9144000" y="0"/>
                </a:lnTo>
                <a:close/>
              </a:path>
            </a:pathLst>
          </a:custGeom>
          <a:solidFill>
            <a:srgbClr val="0E5D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8492" y="162801"/>
            <a:ext cx="8247016" cy="492443"/>
          </a:xfrm>
        </p:spPr>
        <p:txBody>
          <a:bodyPr lIns="0" tIns="0" rIns="0" bIns="0"/>
          <a:lstStyle>
            <a:lvl1pPr>
              <a:defRPr sz="3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03808" y="870857"/>
            <a:ext cx="3699509" cy="2801992"/>
          </a:xfrm>
        </p:spPr>
        <p:txBody>
          <a:bodyPr lIns="0" tIns="0" rIns="0" bIns="0"/>
          <a:lstStyle>
            <a:lvl1pPr>
              <a:defRPr sz="2000" b="0" i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5079" y="4642145"/>
            <a:ext cx="2103120" cy="338554"/>
          </a:xfrm>
          <a:prstGeom prst="rect">
            <a:avLst/>
          </a:prstGeom>
        </p:spPr>
        <p:txBody>
          <a:bodyPr lIns="0" tIns="0" rIns="0" bIns="0"/>
          <a:lstStyle>
            <a:lvl1pPr marL="0" algn="l" defTabSz="914400" rtl="0" eaLnBrk="1" latinLnBrk="0" hangingPunct="1">
              <a:defRPr lang="en-US" sz="11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Kathleen Kalata, Ph.D. </a:t>
            </a:r>
          </a:p>
          <a:p>
            <a:r>
              <a:rPr lang="en-US" dirty="0"/>
              <a:t>Ferris State University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037149" y="4785113"/>
            <a:ext cx="228600" cy="153888"/>
          </a:xfrm>
        </p:spPr>
        <p:txBody>
          <a:bodyPr lIns="0" tIns="0" rIns="0" bIns="0"/>
          <a:lstStyle>
            <a:lvl1pPr>
              <a:defRPr sz="1000" b="0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en-US" smtClean="0"/>
              <a:pPr marL="38100">
                <a:spcBef>
                  <a:spcPts val="5"/>
                </a:spcBef>
              </a:pPr>
              <a:t>‹#›</a:t>
            </a:fld>
            <a:endParaRPr lang="en-US" dirty="0"/>
          </a:p>
        </p:txBody>
      </p:sp>
      <p:pic>
        <p:nvPicPr>
          <p:cNvPr id="9" name="object 6">
            <a:extLst>
              <a:ext uri="{FF2B5EF4-FFF2-40B4-BE49-F238E27FC236}">
                <a16:creationId xmlns:a16="http://schemas.microsoft.com/office/drawing/2014/main" id="{900B2B3A-7F1C-484F-869B-274C5EFDA507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 flipH="1">
            <a:off x="7935685" y="3835997"/>
            <a:ext cx="1197429" cy="643003"/>
          </a:xfrm>
          <a:prstGeom prst="rect">
            <a:avLst/>
          </a:prstGeom>
        </p:spPr>
      </p:pic>
      <p:sp>
        <p:nvSpPr>
          <p:cNvPr id="10" name="Holder 5">
            <a:extLst>
              <a:ext uri="{FF2B5EF4-FFF2-40B4-BE49-F238E27FC236}">
                <a16:creationId xmlns:a16="http://schemas.microsoft.com/office/drawing/2014/main" id="{B79FAC45-1535-BB47-84EF-9B725671785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6017441" y="4642144"/>
            <a:ext cx="2926080" cy="33855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MACUL, 3/17/2022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E5D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4137" y="501975"/>
            <a:ext cx="8247017" cy="553998"/>
          </a:xfrm>
        </p:spPr>
        <p:txBody>
          <a:bodyPr lIns="0" tIns="0" rIns="0" bIns="0"/>
          <a:lstStyle>
            <a:lvl1pPr algn="ctr">
              <a:defRPr sz="3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610600" y="4781550"/>
            <a:ext cx="228600" cy="153888"/>
          </a:xfrm>
        </p:spPr>
        <p:txBody>
          <a:bodyPr lIns="0" tIns="0" rIns="0" bIns="0"/>
          <a:lstStyle>
            <a:lvl1pPr>
              <a:defRPr sz="1000" b="0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en-US" smtClean="0"/>
              <a:pPr marL="38100">
                <a:spcBef>
                  <a:spcPts val="5"/>
                </a:spcBef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-19050"/>
            <a:ext cx="9144000" cy="516255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E5D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1554" y="1272706"/>
            <a:ext cx="8238309" cy="1375243"/>
          </a:xfrm>
        </p:spPr>
        <p:txBody>
          <a:bodyPr lIns="0" tIns="0" rIns="0" bIns="0"/>
          <a:lstStyle>
            <a:lvl1pPr algn="ctr">
              <a:defRPr sz="3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839200" y="4857750"/>
            <a:ext cx="228600" cy="153888"/>
          </a:xfrm>
        </p:spPr>
        <p:txBody>
          <a:bodyPr lIns="0" tIns="0" rIns="0" bIns="0"/>
          <a:lstStyle>
            <a:lvl1pPr>
              <a:defRPr sz="1000" b="0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en-US" smtClean="0"/>
              <a:pPr marL="38100">
                <a:spcBef>
                  <a:spcPts val="5"/>
                </a:spcBef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519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 userDrawn="1"/>
        </p:nvSpPr>
        <p:spPr>
          <a:xfrm>
            <a:off x="0" y="4479000"/>
            <a:ext cx="9144000" cy="664845"/>
          </a:xfrm>
          <a:custGeom>
            <a:avLst/>
            <a:gdLst/>
            <a:ahLst/>
            <a:cxnLst/>
            <a:rect l="l" t="t" r="r" b="b"/>
            <a:pathLst>
              <a:path w="9144000" h="664845">
                <a:moveTo>
                  <a:pt x="9144000" y="0"/>
                </a:moveTo>
                <a:lnTo>
                  <a:pt x="0" y="0"/>
                </a:lnTo>
                <a:lnTo>
                  <a:pt x="0" y="664502"/>
                </a:lnTo>
                <a:lnTo>
                  <a:pt x="9144000" y="664502"/>
                </a:lnTo>
                <a:lnTo>
                  <a:pt x="9144000" y="0"/>
                </a:lnTo>
                <a:close/>
              </a:path>
            </a:pathLst>
          </a:custGeom>
          <a:solidFill>
            <a:srgbClr val="0E5D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2846" y="162801"/>
            <a:ext cx="8238308" cy="492443"/>
          </a:xfrm>
        </p:spPr>
        <p:txBody>
          <a:bodyPr wrap="square" lIns="0" tIns="0" rIns="0" bIns="0">
            <a:spAutoFit/>
          </a:bodyPr>
          <a:lstStyle>
            <a:lvl1pPr>
              <a:defRPr sz="3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2846" y="869145"/>
            <a:ext cx="7319554" cy="3446707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2000" b="0" i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4267200" y="4727600"/>
            <a:ext cx="228600" cy="153888"/>
          </a:xfrm>
        </p:spPr>
        <p:txBody>
          <a:bodyPr lIns="0" tIns="0" rIns="0" bIns="0"/>
          <a:lstStyle>
            <a:lvl1pPr>
              <a:defRPr sz="1000" b="0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en-US" smtClean="0"/>
              <a:pPr marL="38100">
                <a:spcBef>
                  <a:spcPts val="5"/>
                </a:spcBef>
              </a:pPr>
              <a:t>‹#›</a:t>
            </a:fld>
            <a:endParaRPr lang="en-US" dirty="0"/>
          </a:p>
        </p:txBody>
      </p:sp>
      <p:pic>
        <p:nvPicPr>
          <p:cNvPr id="10" name="object 6">
            <a:extLst>
              <a:ext uri="{FF2B5EF4-FFF2-40B4-BE49-F238E27FC236}">
                <a16:creationId xmlns:a16="http://schemas.microsoft.com/office/drawing/2014/main" id="{05852438-5162-0A4F-BE8F-38C061111464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 flipH="1">
            <a:off x="7935685" y="3835997"/>
            <a:ext cx="1197429" cy="643003"/>
          </a:xfrm>
          <a:prstGeom prst="rect">
            <a:avLst/>
          </a:prstGeom>
        </p:spPr>
      </p:pic>
      <p:sp>
        <p:nvSpPr>
          <p:cNvPr id="11" name="Holder 5">
            <a:extLst>
              <a:ext uri="{FF2B5EF4-FFF2-40B4-BE49-F238E27FC236}">
                <a16:creationId xmlns:a16="http://schemas.microsoft.com/office/drawing/2014/main" id="{85CB4A45-81E4-114E-A1AF-A1CCD000A74B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6017441" y="4642144"/>
            <a:ext cx="2926080" cy="33855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MACUL, 3/17/2022</a:t>
            </a:r>
          </a:p>
        </p:txBody>
      </p:sp>
      <p:sp>
        <p:nvSpPr>
          <p:cNvPr id="12" name="Holder 6">
            <a:extLst>
              <a:ext uri="{FF2B5EF4-FFF2-40B4-BE49-F238E27FC236}">
                <a16:creationId xmlns:a16="http://schemas.microsoft.com/office/drawing/2014/main" id="{E831901C-6E94-9E41-9F1E-1BFC158AFE31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200479" y="4642145"/>
            <a:ext cx="2103120" cy="33855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Kathleen Kalata, Ph.D. </a:t>
            </a:r>
          </a:p>
          <a:p>
            <a:r>
              <a:rPr lang="en-US" dirty="0"/>
              <a:t>Ferris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3415549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 userDrawn="1"/>
        </p:nvSpPr>
        <p:spPr>
          <a:xfrm>
            <a:off x="0" y="4479000"/>
            <a:ext cx="9144000" cy="664845"/>
          </a:xfrm>
          <a:custGeom>
            <a:avLst/>
            <a:gdLst/>
            <a:ahLst/>
            <a:cxnLst/>
            <a:rect l="l" t="t" r="r" b="b"/>
            <a:pathLst>
              <a:path w="9144000" h="664845">
                <a:moveTo>
                  <a:pt x="9144000" y="0"/>
                </a:moveTo>
                <a:lnTo>
                  <a:pt x="0" y="0"/>
                </a:lnTo>
                <a:lnTo>
                  <a:pt x="0" y="664502"/>
                </a:lnTo>
                <a:lnTo>
                  <a:pt x="9144000" y="664502"/>
                </a:lnTo>
                <a:lnTo>
                  <a:pt x="9144000" y="0"/>
                </a:lnTo>
                <a:close/>
              </a:path>
            </a:pathLst>
          </a:custGeom>
          <a:solidFill>
            <a:srgbClr val="0E5D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8491" y="162801"/>
            <a:ext cx="8247017" cy="492443"/>
          </a:xfrm>
        </p:spPr>
        <p:txBody>
          <a:bodyPr wrap="square" lIns="0" tIns="0" rIns="0" bIns="0">
            <a:spAutoFit/>
          </a:bodyPr>
          <a:lstStyle>
            <a:lvl1pPr algn="ctr">
              <a:defRPr sz="3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371600" y="869145"/>
            <a:ext cx="7239000" cy="34253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4267200" y="4727600"/>
            <a:ext cx="228600" cy="153888"/>
          </a:xfrm>
        </p:spPr>
        <p:txBody>
          <a:bodyPr lIns="0" tIns="0" rIns="0" bIns="0"/>
          <a:lstStyle>
            <a:lvl1pPr>
              <a:defRPr sz="1000" b="0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en-US" smtClean="0"/>
              <a:pPr marL="38100">
                <a:spcBef>
                  <a:spcPts val="5"/>
                </a:spcBef>
              </a:pPr>
              <a:t>‹#›</a:t>
            </a:fld>
            <a:endParaRPr lang="en-US" dirty="0"/>
          </a:p>
        </p:txBody>
      </p:sp>
      <p:pic>
        <p:nvPicPr>
          <p:cNvPr id="10" name="object 6">
            <a:extLst>
              <a:ext uri="{FF2B5EF4-FFF2-40B4-BE49-F238E27FC236}">
                <a16:creationId xmlns:a16="http://schemas.microsoft.com/office/drawing/2014/main" id="{05852438-5162-0A4F-BE8F-38C061111464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4610" y="3835996"/>
            <a:ext cx="1197429" cy="643003"/>
          </a:xfrm>
          <a:prstGeom prst="rect">
            <a:avLst/>
          </a:prstGeom>
        </p:spPr>
      </p:pic>
      <p:sp>
        <p:nvSpPr>
          <p:cNvPr id="11" name="Holder 5">
            <a:extLst>
              <a:ext uri="{FF2B5EF4-FFF2-40B4-BE49-F238E27FC236}">
                <a16:creationId xmlns:a16="http://schemas.microsoft.com/office/drawing/2014/main" id="{85CB4A45-81E4-114E-A1AF-A1CCD000A74B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6017441" y="4642144"/>
            <a:ext cx="2926080" cy="33855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MACUL, 3/17/2022</a:t>
            </a:r>
          </a:p>
        </p:txBody>
      </p:sp>
      <p:sp>
        <p:nvSpPr>
          <p:cNvPr id="12" name="Holder 6">
            <a:extLst>
              <a:ext uri="{FF2B5EF4-FFF2-40B4-BE49-F238E27FC236}">
                <a16:creationId xmlns:a16="http://schemas.microsoft.com/office/drawing/2014/main" id="{E831901C-6E94-9E41-9F1E-1BFC158AFE31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200479" y="4642145"/>
            <a:ext cx="2103120" cy="33855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Kathleen Kalata, Ph.D. </a:t>
            </a:r>
          </a:p>
          <a:p>
            <a:r>
              <a:rPr lang="en-US" dirty="0"/>
              <a:t>Ferris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914776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 userDrawn="1"/>
        </p:nvSpPr>
        <p:spPr>
          <a:xfrm>
            <a:off x="0" y="4479000"/>
            <a:ext cx="9144000" cy="664845"/>
          </a:xfrm>
          <a:custGeom>
            <a:avLst/>
            <a:gdLst/>
            <a:ahLst/>
            <a:cxnLst/>
            <a:rect l="l" t="t" r="r" b="b"/>
            <a:pathLst>
              <a:path w="9144000" h="664845">
                <a:moveTo>
                  <a:pt x="9144000" y="0"/>
                </a:moveTo>
                <a:lnTo>
                  <a:pt x="0" y="0"/>
                </a:lnTo>
                <a:lnTo>
                  <a:pt x="0" y="664502"/>
                </a:lnTo>
                <a:lnTo>
                  <a:pt x="9144000" y="664502"/>
                </a:lnTo>
                <a:lnTo>
                  <a:pt x="9144000" y="0"/>
                </a:lnTo>
                <a:close/>
              </a:path>
            </a:pathLst>
          </a:custGeom>
          <a:solidFill>
            <a:srgbClr val="0E5D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2846" y="162801"/>
            <a:ext cx="8238308" cy="492443"/>
          </a:xfrm>
        </p:spPr>
        <p:txBody>
          <a:bodyPr wrap="square" lIns="0" tIns="0" rIns="0" bIns="0">
            <a:spAutoFit/>
          </a:bodyPr>
          <a:lstStyle>
            <a:lvl1pPr>
              <a:defRPr sz="3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algn="ctr"/>
            <a:endParaRPr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4267200" y="4727600"/>
            <a:ext cx="228600" cy="153888"/>
          </a:xfrm>
        </p:spPr>
        <p:txBody>
          <a:bodyPr lIns="0" tIns="0" rIns="0" bIns="0"/>
          <a:lstStyle>
            <a:lvl1pPr>
              <a:defRPr sz="1000" b="0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en-US" smtClean="0"/>
              <a:pPr marL="38100">
                <a:spcBef>
                  <a:spcPts val="5"/>
                </a:spcBef>
              </a:pPr>
              <a:t>‹#›</a:t>
            </a:fld>
            <a:endParaRPr lang="en-US" dirty="0"/>
          </a:p>
        </p:txBody>
      </p:sp>
      <p:pic>
        <p:nvPicPr>
          <p:cNvPr id="10" name="object 6">
            <a:extLst>
              <a:ext uri="{FF2B5EF4-FFF2-40B4-BE49-F238E27FC236}">
                <a16:creationId xmlns:a16="http://schemas.microsoft.com/office/drawing/2014/main" id="{05852438-5162-0A4F-BE8F-38C061111464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4610" y="3835996"/>
            <a:ext cx="1197429" cy="643003"/>
          </a:xfrm>
          <a:prstGeom prst="rect">
            <a:avLst/>
          </a:prstGeom>
        </p:spPr>
      </p:pic>
      <p:sp>
        <p:nvSpPr>
          <p:cNvPr id="11" name="Holder 5">
            <a:extLst>
              <a:ext uri="{FF2B5EF4-FFF2-40B4-BE49-F238E27FC236}">
                <a16:creationId xmlns:a16="http://schemas.microsoft.com/office/drawing/2014/main" id="{85CB4A45-81E4-114E-A1AF-A1CCD000A74B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6017441" y="4642144"/>
            <a:ext cx="2926080" cy="33855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MACUL, 3/17/2022</a:t>
            </a:r>
          </a:p>
        </p:txBody>
      </p:sp>
      <p:sp>
        <p:nvSpPr>
          <p:cNvPr id="12" name="Holder 6">
            <a:extLst>
              <a:ext uri="{FF2B5EF4-FFF2-40B4-BE49-F238E27FC236}">
                <a16:creationId xmlns:a16="http://schemas.microsoft.com/office/drawing/2014/main" id="{E831901C-6E94-9E41-9F1E-1BFC158AFE31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200479" y="4642145"/>
            <a:ext cx="2103120" cy="33855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Kathleen Kalata, Ph.D. </a:t>
            </a:r>
          </a:p>
          <a:p>
            <a:r>
              <a:rPr lang="en-US" dirty="0"/>
              <a:t>Ferris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494027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 userDrawn="1"/>
        </p:nvSpPr>
        <p:spPr>
          <a:xfrm>
            <a:off x="0" y="4479000"/>
            <a:ext cx="9144000" cy="664845"/>
          </a:xfrm>
          <a:custGeom>
            <a:avLst/>
            <a:gdLst/>
            <a:ahLst/>
            <a:cxnLst/>
            <a:rect l="l" t="t" r="r" b="b"/>
            <a:pathLst>
              <a:path w="9144000" h="664845">
                <a:moveTo>
                  <a:pt x="9144000" y="0"/>
                </a:moveTo>
                <a:lnTo>
                  <a:pt x="0" y="0"/>
                </a:lnTo>
                <a:lnTo>
                  <a:pt x="0" y="664502"/>
                </a:lnTo>
                <a:lnTo>
                  <a:pt x="9144000" y="664502"/>
                </a:lnTo>
                <a:lnTo>
                  <a:pt x="9144000" y="0"/>
                </a:lnTo>
                <a:close/>
              </a:path>
            </a:pathLst>
          </a:custGeom>
          <a:solidFill>
            <a:srgbClr val="0E5D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2846" y="162801"/>
            <a:ext cx="8238308" cy="492443"/>
          </a:xfrm>
        </p:spPr>
        <p:txBody>
          <a:bodyPr lIns="0" tIns="0" rIns="0" bIns="0"/>
          <a:lstStyle>
            <a:lvl1pPr algn="ctr">
              <a:defRPr sz="3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41268" y="840773"/>
            <a:ext cx="3839845" cy="3475081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2000" b="0" i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495800" y="896984"/>
            <a:ext cx="3902265" cy="2775866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i="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4267200" y="4727600"/>
            <a:ext cx="228600" cy="153888"/>
          </a:xfrm>
        </p:spPr>
        <p:txBody>
          <a:bodyPr lIns="0" tIns="0" rIns="0" bIns="0"/>
          <a:lstStyle>
            <a:lvl1pPr>
              <a:defRPr sz="1000" b="0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en-US" smtClean="0"/>
              <a:pPr marL="38100">
                <a:spcBef>
                  <a:spcPts val="5"/>
                </a:spcBef>
              </a:pPr>
              <a:t>‹#›</a:t>
            </a:fld>
            <a:endParaRPr lang="en-US" dirty="0"/>
          </a:p>
        </p:txBody>
      </p:sp>
      <p:pic>
        <p:nvPicPr>
          <p:cNvPr id="10" name="object 6">
            <a:extLst>
              <a:ext uri="{FF2B5EF4-FFF2-40B4-BE49-F238E27FC236}">
                <a16:creationId xmlns:a16="http://schemas.microsoft.com/office/drawing/2014/main" id="{05852438-5162-0A4F-BE8F-38C061111464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 flipH="1">
            <a:off x="7935685" y="3835997"/>
            <a:ext cx="1197429" cy="643003"/>
          </a:xfrm>
          <a:prstGeom prst="rect">
            <a:avLst/>
          </a:prstGeom>
        </p:spPr>
      </p:pic>
      <p:sp>
        <p:nvSpPr>
          <p:cNvPr id="11" name="Holder 5">
            <a:extLst>
              <a:ext uri="{FF2B5EF4-FFF2-40B4-BE49-F238E27FC236}">
                <a16:creationId xmlns:a16="http://schemas.microsoft.com/office/drawing/2014/main" id="{85CB4A45-81E4-114E-A1AF-A1CCD000A74B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6017441" y="4642144"/>
            <a:ext cx="2926080" cy="33855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MACUL, 3/17/2022</a:t>
            </a:r>
          </a:p>
        </p:txBody>
      </p:sp>
      <p:sp>
        <p:nvSpPr>
          <p:cNvPr id="12" name="Holder 6">
            <a:extLst>
              <a:ext uri="{FF2B5EF4-FFF2-40B4-BE49-F238E27FC236}">
                <a16:creationId xmlns:a16="http://schemas.microsoft.com/office/drawing/2014/main" id="{E831901C-6E94-9E41-9F1E-1BFC158AFE31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200479" y="4642145"/>
            <a:ext cx="2103120" cy="33855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Kathleen Kalata, Ph.D. </a:t>
            </a:r>
          </a:p>
          <a:p>
            <a:r>
              <a:rPr lang="en-US" dirty="0"/>
              <a:t>Ferris State University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4479000"/>
            <a:ext cx="9144000" cy="664845"/>
          </a:xfrm>
          <a:custGeom>
            <a:avLst/>
            <a:gdLst/>
            <a:ahLst/>
            <a:cxnLst/>
            <a:rect l="l" t="t" r="r" b="b"/>
            <a:pathLst>
              <a:path w="9144000" h="664845">
                <a:moveTo>
                  <a:pt x="9144000" y="0"/>
                </a:moveTo>
                <a:lnTo>
                  <a:pt x="0" y="0"/>
                </a:lnTo>
                <a:lnTo>
                  <a:pt x="0" y="664502"/>
                </a:lnTo>
                <a:lnTo>
                  <a:pt x="9144000" y="664502"/>
                </a:lnTo>
                <a:lnTo>
                  <a:pt x="9144000" y="0"/>
                </a:lnTo>
                <a:close/>
              </a:path>
            </a:pathLst>
          </a:custGeom>
          <a:solidFill>
            <a:srgbClr val="0E5D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5023" y="162801"/>
            <a:ext cx="8233954" cy="492443"/>
          </a:xfrm>
        </p:spPr>
        <p:txBody>
          <a:bodyPr lIns="0" tIns="0" rIns="0" bIns="0"/>
          <a:lstStyle>
            <a:lvl1pPr algn="ctr">
              <a:defRPr sz="3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1000" y="814538"/>
            <a:ext cx="4114800" cy="3517316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2000" b="0" i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6017441" y="4642144"/>
            <a:ext cx="2926080" cy="33855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MACUL, 3/17/2022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200479" y="4642145"/>
            <a:ext cx="2103120" cy="33855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Kathleen Kalata, Ph.D. </a:t>
            </a:r>
          </a:p>
          <a:p>
            <a:r>
              <a:rPr lang="en-US" dirty="0"/>
              <a:t>Ferris State University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4381500" y="4764362"/>
            <a:ext cx="228600" cy="167639"/>
          </a:xfrm>
        </p:spPr>
        <p:txBody>
          <a:bodyPr lIns="0" tIns="0" rIns="0" bIns="0"/>
          <a:lstStyle>
            <a:lvl1pPr>
              <a:defRPr sz="1000" b="0" i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3CE14A77-14AB-BF47-A0DD-AC95E70D198E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572000" y="814537"/>
            <a:ext cx="4114800" cy="3517316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2000" b="0" i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3265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en-US" smtClean="0"/>
              <a:pPr marL="38100">
                <a:spcBef>
                  <a:spcPts val="5"/>
                </a:spcBef>
              </a:pPr>
              <a:t>‹#›</a:t>
            </a:fld>
            <a:endParaRPr lang="en-US" dirty="0"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C2B0D4AD-FA15-3648-A8E3-E07F7587F6D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6017441" y="4642144"/>
            <a:ext cx="2926080" cy="33855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MACUL, 3/17/2022</a:t>
            </a:r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1CE92503-FF6A-484C-B4D0-552FB3F4291C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200479" y="4642145"/>
            <a:ext cx="2103120" cy="33855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Kathleen Kalata, Ph.D. </a:t>
            </a:r>
          </a:p>
          <a:p>
            <a:r>
              <a:rPr lang="en-US" dirty="0"/>
              <a:t>Ferris State University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 userDrawn="1"/>
        </p:nvSpPr>
        <p:spPr>
          <a:xfrm>
            <a:off x="0" y="4479000"/>
            <a:ext cx="9144000" cy="664845"/>
          </a:xfrm>
          <a:custGeom>
            <a:avLst/>
            <a:gdLst/>
            <a:ahLst/>
            <a:cxnLst/>
            <a:rect l="l" t="t" r="r" b="b"/>
            <a:pathLst>
              <a:path w="9144000" h="664845">
                <a:moveTo>
                  <a:pt x="9144000" y="0"/>
                </a:moveTo>
                <a:lnTo>
                  <a:pt x="0" y="0"/>
                </a:lnTo>
                <a:lnTo>
                  <a:pt x="0" y="664502"/>
                </a:lnTo>
                <a:lnTo>
                  <a:pt x="9144000" y="664502"/>
                </a:lnTo>
                <a:lnTo>
                  <a:pt x="9144000" y="0"/>
                </a:lnTo>
                <a:close/>
              </a:path>
            </a:pathLst>
          </a:custGeom>
          <a:solidFill>
            <a:srgbClr val="0E5D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2846" y="162801"/>
            <a:ext cx="8238308" cy="492443"/>
          </a:xfrm>
        </p:spPr>
        <p:txBody>
          <a:bodyPr lIns="0" tIns="0" rIns="0" bIns="0"/>
          <a:lstStyle>
            <a:lvl1pPr algn="ctr">
              <a:defRPr sz="3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738" y="859071"/>
            <a:ext cx="2494462" cy="2815946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2000" b="0" i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4267200" y="4727600"/>
            <a:ext cx="228600" cy="153888"/>
          </a:xfrm>
        </p:spPr>
        <p:txBody>
          <a:bodyPr lIns="0" tIns="0" rIns="0" bIns="0"/>
          <a:lstStyle>
            <a:lvl1pPr>
              <a:defRPr sz="1000" b="0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en-US" smtClean="0"/>
              <a:pPr marL="38100">
                <a:spcBef>
                  <a:spcPts val="5"/>
                </a:spcBef>
              </a:pPr>
              <a:t>‹#›</a:t>
            </a:fld>
            <a:endParaRPr lang="en-US" dirty="0"/>
          </a:p>
        </p:txBody>
      </p:sp>
      <p:pic>
        <p:nvPicPr>
          <p:cNvPr id="10" name="object 6">
            <a:extLst>
              <a:ext uri="{FF2B5EF4-FFF2-40B4-BE49-F238E27FC236}">
                <a16:creationId xmlns:a16="http://schemas.microsoft.com/office/drawing/2014/main" id="{05852438-5162-0A4F-BE8F-38C061111464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4610" y="3835996"/>
            <a:ext cx="1197429" cy="643003"/>
          </a:xfrm>
          <a:prstGeom prst="rect">
            <a:avLst/>
          </a:prstGeom>
        </p:spPr>
      </p:pic>
      <p:sp>
        <p:nvSpPr>
          <p:cNvPr id="11" name="Holder 5">
            <a:extLst>
              <a:ext uri="{FF2B5EF4-FFF2-40B4-BE49-F238E27FC236}">
                <a16:creationId xmlns:a16="http://schemas.microsoft.com/office/drawing/2014/main" id="{85CB4A45-81E4-114E-A1AF-A1CCD000A74B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6017441" y="4642144"/>
            <a:ext cx="2926080" cy="33855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MACUL, 3/17/2022</a:t>
            </a:r>
          </a:p>
        </p:txBody>
      </p:sp>
      <p:sp>
        <p:nvSpPr>
          <p:cNvPr id="12" name="Holder 6">
            <a:extLst>
              <a:ext uri="{FF2B5EF4-FFF2-40B4-BE49-F238E27FC236}">
                <a16:creationId xmlns:a16="http://schemas.microsoft.com/office/drawing/2014/main" id="{E831901C-6E94-9E41-9F1E-1BFC158AFE31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200479" y="4642145"/>
            <a:ext cx="2103120" cy="33855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Kathleen Kalata, Ph.D. </a:t>
            </a:r>
          </a:p>
          <a:p>
            <a:r>
              <a:rPr lang="en-US" dirty="0"/>
              <a:t>Ferris State University</a:t>
            </a:r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6B8D1707-B3F2-EC49-BD06-678DDFF11DD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895600" y="859070"/>
            <a:ext cx="2971800" cy="3456781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2000" b="0" i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dirty="0"/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CE17F857-8A04-4848-A53C-3E783207193E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017441" y="859070"/>
            <a:ext cx="2745559" cy="3456781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2000" b="0" i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0109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 userDrawn="1"/>
        </p:nvSpPr>
        <p:spPr>
          <a:xfrm>
            <a:off x="0" y="4479000"/>
            <a:ext cx="9144000" cy="664845"/>
          </a:xfrm>
          <a:custGeom>
            <a:avLst/>
            <a:gdLst/>
            <a:ahLst/>
            <a:cxnLst/>
            <a:rect l="l" t="t" r="r" b="b"/>
            <a:pathLst>
              <a:path w="9144000" h="664845">
                <a:moveTo>
                  <a:pt x="9144000" y="0"/>
                </a:moveTo>
                <a:lnTo>
                  <a:pt x="0" y="0"/>
                </a:lnTo>
                <a:lnTo>
                  <a:pt x="0" y="664502"/>
                </a:lnTo>
                <a:lnTo>
                  <a:pt x="9144000" y="664502"/>
                </a:lnTo>
                <a:lnTo>
                  <a:pt x="9144000" y="0"/>
                </a:lnTo>
                <a:close/>
              </a:path>
            </a:pathLst>
          </a:custGeom>
          <a:solidFill>
            <a:srgbClr val="0E5D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82993"/>
            <a:ext cx="8229600" cy="492443"/>
          </a:xfrm>
        </p:spPr>
        <p:txBody>
          <a:bodyPr lIns="0" tIns="0" rIns="0" bIns="0"/>
          <a:lstStyle>
            <a:lvl1pPr algn="ctr">
              <a:defRPr sz="3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738" y="859071"/>
            <a:ext cx="2494462" cy="281377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2000" b="0" i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4267200" y="4727600"/>
            <a:ext cx="228600" cy="153888"/>
          </a:xfrm>
        </p:spPr>
        <p:txBody>
          <a:bodyPr lIns="0" tIns="0" rIns="0" bIns="0"/>
          <a:lstStyle>
            <a:lvl1pPr>
              <a:defRPr sz="1000" b="0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en-US" smtClean="0"/>
              <a:pPr marL="38100">
                <a:spcBef>
                  <a:spcPts val="5"/>
                </a:spcBef>
              </a:pPr>
              <a:t>‹#›</a:t>
            </a:fld>
            <a:endParaRPr lang="en-US" dirty="0"/>
          </a:p>
        </p:txBody>
      </p:sp>
      <p:pic>
        <p:nvPicPr>
          <p:cNvPr id="10" name="object 6">
            <a:extLst>
              <a:ext uri="{FF2B5EF4-FFF2-40B4-BE49-F238E27FC236}">
                <a16:creationId xmlns:a16="http://schemas.microsoft.com/office/drawing/2014/main" id="{05852438-5162-0A4F-BE8F-38C061111464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4610" y="3835996"/>
            <a:ext cx="1197429" cy="643003"/>
          </a:xfrm>
          <a:prstGeom prst="rect">
            <a:avLst/>
          </a:prstGeom>
        </p:spPr>
      </p:pic>
      <p:sp>
        <p:nvSpPr>
          <p:cNvPr id="11" name="Holder 5">
            <a:extLst>
              <a:ext uri="{FF2B5EF4-FFF2-40B4-BE49-F238E27FC236}">
                <a16:creationId xmlns:a16="http://schemas.microsoft.com/office/drawing/2014/main" id="{85CB4A45-81E4-114E-A1AF-A1CCD000A74B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6017441" y="4642144"/>
            <a:ext cx="2926080" cy="33855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MACUL, 3/17/2022</a:t>
            </a:r>
          </a:p>
        </p:txBody>
      </p:sp>
      <p:sp>
        <p:nvSpPr>
          <p:cNvPr id="12" name="Holder 6">
            <a:extLst>
              <a:ext uri="{FF2B5EF4-FFF2-40B4-BE49-F238E27FC236}">
                <a16:creationId xmlns:a16="http://schemas.microsoft.com/office/drawing/2014/main" id="{E831901C-6E94-9E41-9F1E-1BFC158AFE31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200479" y="4642145"/>
            <a:ext cx="2103120" cy="33855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Kathleen Kalata, Ph.D. </a:t>
            </a:r>
          </a:p>
          <a:p>
            <a:r>
              <a:rPr lang="en-US" dirty="0"/>
              <a:t>Ferris State University</a:t>
            </a:r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6B8D1707-B3F2-EC49-BD06-678DDFF11DD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895600" y="859071"/>
            <a:ext cx="2971800" cy="160979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2000" b="0" i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dirty="0"/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CE17F857-8A04-4848-A53C-3E783207193E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017441" y="859071"/>
            <a:ext cx="2745559" cy="160979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2000" b="0" i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dirty="0"/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AD934097-C21E-3440-9C3A-2000D6464AA9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2895600" y="2632014"/>
            <a:ext cx="2971800" cy="176581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2000" b="0" i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dirty="0"/>
          </a:p>
        </p:txBody>
      </p:sp>
      <p:sp>
        <p:nvSpPr>
          <p:cNvPr id="17" name="Holder 3">
            <a:extLst>
              <a:ext uri="{FF2B5EF4-FFF2-40B4-BE49-F238E27FC236}">
                <a16:creationId xmlns:a16="http://schemas.microsoft.com/office/drawing/2014/main" id="{D74DFDED-E166-1D43-9BCF-BE5851911F8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017441" y="2632014"/>
            <a:ext cx="2745559" cy="176581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2000" b="0" i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6290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g object 16">
            <a:extLst>
              <a:ext uri="{FF2B5EF4-FFF2-40B4-BE49-F238E27FC236}">
                <a16:creationId xmlns:a16="http://schemas.microsoft.com/office/drawing/2014/main" id="{DEEEA393-4358-D840-94D2-F51AC96A4FE6}"/>
              </a:ext>
            </a:extLst>
          </p:cNvPr>
          <p:cNvSpPr/>
          <p:nvPr userDrawn="1"/>
        </p:nvSpPr>
        <p:spPr>
          <a:xfrm>
            <a:off x="0" y="4479000"/>
            <a:ext cx="9144000" cy="664845"/>
          </a:xfrm>
          <a:custGeom>
            <a:avLst/>
            <a:gdLst/>
            <a:ahLst/>
            <a:cxnLst/>
            <a:rect l="l" t="t" r="r" b="b"/>
            <a:pathLst>
              <a:path w="9144000" h="664845">
                <a:moveTo>
                  <a:pt x="9144000" y="0"/>
                </a:moveTo>
                <a:lnTo>
                  <a:pt x="0" y="0"/>
                </a:lnTo>
                <a:lnTo>
                  <a:pt x="0" y="664502"/>
                </a:lnTo>
                <a:lnTo>
                  <a:pt x="9144000" y="664502"/>
                </a:lnTo>
                <a:lnTo>
                  <a:pt x="9144000" y="0"/>
                </a:lnTo>
                <a:close/>
              </a:path>
            </a:pathLst>
          </a:custGeom>
          <a:solidFill>
            <a:srgbClr val="0E5D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00659" y="66547"/>
            <a:ext cx="474268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03808" y="1336547"/>
            <a:ext cx="3699509" cy="297930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2000" b="0" i="1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14800" y="4734478"/>
            <a:ext cx="22860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en-US" smtClean="0"/>
              <a:pPr marL="38100">
                <a:spcBef>
                  <a:spcPts val="5"/>
                </a:spcBef>
              </a:pPr>
              <a:t>‹#›</a:t>
            </a:fld>
            <a:endParaRPr lang="en-US" dirty="0"/>
          </a:p>
        </p:txBody>
      </p:sp>
      <p:sp>
        <p:nvSpPr>
          <p:cNvPr id="8" name="Holder 6">
            <a:extLst>
              <a:ext uri="{FF2B5EF4-FFF2-40B4-BE49-F238E27FC236}">
                <a16:creationId xmlns:a16="http://schemas.microsoft.com/office/drawing/2014/main" id="{01223D13-5B32-474F-8268-4BD3AFE530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00479" y="4642145"/>
            <a:ext cx="2103120" cy="33855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Kathleen Kalata, Ph.D. </a:t>
            </a:r>
          </a:p>
          <a:p>
            <a:r>
              <a:rPr lang="en-US" dirty="0"/>
              <a:t>Ferris State University</a:t>
            </a:r>
          </a:p>
        </p:txBody>
      </p:sp>
      <p:sp>
        <p:nvSpPr>
          <p:cNvPr id="9" name="Holder 5">
            <a:extLst>
              <a:ext uri="{FF2B5EF4-FFF2-40B4-BE49-F238E27FC236}">
                <a16:creationId xmlns:a16="http://schemas.microsoft.com/office/drawing/2014/main" id="{4ADD3D4B-763E-9641-B9EB-E287DD1488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17441" y="4642144"/>
            <a:ext cx="2926080" cy="33855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MACUL, 3/17/2022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68" r:id="rId3"/>
    <p:sldLayoutId id="2147483670" r:id="rId4"/>
    <p:sldLayoutId id="2147483663" r:id="rId5"/>
    <p:sldLayoutId id="2147483667" r:id="rId6"/>
    <p:sldLayoutId id="2147483665" r:id="rId7"/>
    <p:sldLayoutId id="2147483671" r:id="rId8"/>
    <p:sldLayoutId id="2147483674" r:id="rId9"/>
    <p:sldLayoutId id="2147483672" r:id="rId10"/>
    <p:sldLayoutId id="2147483673" r:id="rId11"/>
    <p:sldLayoutId id="2147483662" r:id="rId12"/>
    <p:sldLayoutId id="2147483664" r:id="rId13"/>
    <p:sldLayoutId id="2147483666" r:id="rId14"/>
  </p:sldLayoutIdLst>
  <p:txStyles>
    <p:titleStyle>
      <a:lvl1pPr>
        <a:defRPr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0">
        <a:defRPr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spberrypi.cloud/" TargetMode="External"/><Relationship Id="rId2" Type="http://schemas.openxmlformats.org/officeDocument/2006/relationships/hyperlink" Target="mailto:KathleenKalata@ferris.edu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teachers.org/page/standards" TargetMode="External"/><Relationship Id="rId2" Type="http://schemas.openxmlformats.org/officeDocument/2006/relationships/hyperlink" Target="https://www.iste.org/standards/iste-standards-for-computational-thinking" TargetMode="Externa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codio.com/blog/codio-curriculum-mapped-to-csta-standards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csteachers.org/page/about-csta-s-k-12-nbsp-standards" TargetMode="External"/><Relationship Id="rId3" Type="http://schemas.openxmlformats.org/officeDocument/2006/relationships/hyperlink" Target="https://www.csteachers.org/page/standards" TargetMode="External"/><Relationship Id="rId7" Type="http://schemas.openxmlformats.org/officeDocument/2006/relationships/image" Target="../media/image11.jpg"/><Relationship Id="rId2" Type="http://schemas.openxmlformats.org/officeDocument/2006/relationships/hyperlink" Target="https://csteachers.org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eb.membernova.com/305564/Documents/en-us/d227e2a4-ce35-434e-a20b-24355d11b015/1/" TargetMode="Externa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eb.membernova.com/305564/Documents/en-us/d227e2a4-ce35-434e-a20b-24355d11b015/1/" TargetMode="Externa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s.gov/ooh/computer-and-information-technology/computer-programmers.htm" TargetMode="External"/><Relationship Id="rId2" Type="http://schemas.openxmlformats.org/officeDocument/2006/relationships/hyperlink" Target="https://www.bls.gov/ooh/computer-and-information-technology/software-developers.htm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bls.gov/ooh/computer-and-information-technology/home.htm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maximintegrated.com/en/applications/healthcare/wearable-portable-monitoring.html?diagram=pulse-oximeter-monitor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pi-top.com/?hsLang=e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further.pi-top.com/explore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mshardware.com/" TargetMode="External"/><Relationship Id="rId2" Type="http://schemas.openxmlformats.org/officeDocument/2006/relationships/hyperlink" Target="https://www.tomshardware.com/features/raspberry-pi-vs-arduino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pcguide.com/raspberry-pi/guide/best-alternatives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learn.sparkfun.com/tutorials/digital-temperature-sensor-breakout---as6212-qwiic-hookup-guide/arduino-examples" TargetMode="Externa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sparkfun.com/tutorials/digital-temperature-sensor-breakout---as6212-qwiic-hookup-guide/arduino-examples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parkfun/Qwiic_Py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qwiic-py.readthedocs.io/en/latest/apiref.html" TargetMode="External"/><Relationship Id="rId5" Type="http://schemas.openxmlformats.org/officeDocument/2006/relationships/hyperlink" Target="https://qwiic-i2c-py.readthedocs.io/en/latest/apiref.html#qwiic-i2c" TargetMode="External"/><Relationship Id="rId4" Type="http://schemas.openxmlformats.org/officeDocument/2006/relationships/hyperlink" Target="https://github.com/sparkfun/Qwiic_I2C_Py/blob/master/qwiic_i2c/__init__.py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sparkfun.com/tutorials/ccs811bme280-qwiic-environmental-combo-breakout-hookup-guide#library-overview" TargetMode="External"/><Relationship Id="rId7" Type="http://schemas.openxmlformats.org/officeDocument/2006/relationships/hyperlink" Target="https://qwiic-bme280-py.readthedocs.io/en/latest/?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github.com/sparkfun/Qwiic_BME280_Py" TargetMode="External"/><Relationship Id="rId5" Type="http://schemas.openxmlformats.org/officeDocument/2006/relationships/hyperlink" Target="https://github.com/sparkfun/Qwiic_CCS811_Py" TargetMode="External"/><Relationship Id="rId4" Type="http://schemas.openxmlformats.org/officeDocument/2006/relationships/hyperlink" Target="https://qwiic-ccs811-py.readthedocs.io/en/latest/apiref.html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sparkfun.com/tutorials/qwiic-kit-for-raspberry-pi-hookup-guide/all#configure-your-pi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qwiic-micro-oled-py.readthedocs.io/en/latest/index.html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hyperlink" Target="https://github.com/sparkfun/Qwiic_LED_Stick_Py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sparkfun.com/tutorials/sparkfun-pulse-oximeter-and-heart-rate-monitor-hookup-guide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github.com/pimoroni/max30105-python" TargetMode="External"/><Relationship Id="rId5" Type="http://schemas.openxmlformats.org/officeDocument/2006/relationships/hyperlink" Target="https://learn.sparkfun.com/tutorials/sparkfun-photodetector-max30101-hookup-guide/all#python-package" TargetMode="External"/><Relationship Id="rId4" Type="http://schemas.openxmlformats.org/officeDocument/2006/relationships/hyperlink" Target="https://cdn.sparkfun.com/assets/2/e/2/1/9/AN6806.pdf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354141596_Economical_and_Wearable_Pulse_Oximeter_using_IoT" TargetMode="External"/><Relationship Id="rId2" Type="http://schemas.openxmlformats.org/officeDocument/2006/relationships/hyperlink" Target="https://soar.suny.edu/bitstream/handle/20.500.12648/1595/Khan_Thesis.pdf?sequence=1&amp;isAllowed=y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mfitzp.com/invent/wemos-heart-rate-sensor-display-micropython/" TargetMode="External"/><Relationship Id="rId5" Type="http://schemas.openxmlformats.org/officeDocument/2006/relationships/hyperlink" Target="https://www.mfitzp.com/tutorials/heartrate-sensor-modules/" TargetMode="External"/><Relationship Id="rId4" Type="http://schemas.openxmlformats.org/officeDocument/2006/relationships/hyperlink" Target="https://usermanual.wiki/m/a16e3834a328c3b62e45c03bf38658ad1100df6f938335f44f01cb6cdbfd6966.pdf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sparkfun.com/tutorials/capacitive-touch-slider-cap1203-hookup-guide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yitinstructor.com/" TargetMode="Externa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ls.gov/emp/tables/occupations-most-job-growth.ht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te.org/" TargetMode="External"/><Relationship Id="rId2" Type="http://schemas.openxmlformats.org/officeDocument/2006/relationships/hyperlink" Target="https://www.techplan.org/edtech-initiatives/mitecs/" TargetMode="Externa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te.org/standards/iste-standards-for-computational-thinking" TargetMode="External"/><Relationship Id="rId2" Type="http://schemas.openxmlformats.org/officeDocument/2006/relationships/hyperlink" Target="https://www.iste.org/" TargetMode="Externa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techplan.org/edtech-initiatives/mitecs/" TargetMode="Externa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8492" y="162801"/>
            <a:ext cx="8247016" cy="984885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The Internet of Things (IoT): How to Engage All Students in Computational Thinking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EAF8B80-8BD0-6742-8CBC-B97F17DCE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2533" y="2201091"/>
            <a:ext cx="3669466" cy="21510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KathleenKalata@ferris.edu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 </a:t>
            </a:r>
          </a:p>
          <a:p>
            <a:r>
              <a:rPr lang="en-US" dirty="0"/>
              <a:t>Assistant Professor  </a:t>
            </a:r>
          </a:p>
          <a:p>
            <a:r>
              <a:rPr lang="en-US" dirty="0"/>
              <a:t>Computer Information Technology</a:t>
            </a:r>
          </a:p>
          <a:p>
            <a:r>
              <a:rPr lang="en-US" dirty="0"/>
              <a:t>Computer Information Systems  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Ferris State University</a:t>
            </a:r>
          </a:p>
          <a:p>
            <a:r>
              <a:rPr lang="en-US" dirty="0"/>
              <a:t>Big Rapids, Michigan </a:t>
            </a:r>
          </a:p>
          <a:p>
            <a:endParaRPr lang="en-US" dirty="0"/>
          </a:p>
        </p:txBody>
      </p:sp>
      <p:sp>
        <p:nvSpPr>
          <p:cNvPr id="3" name="object 3"/>
          <p:cNvSpPr txBox="1"/>
          <p:nvPr/>
        </p:nvSpPr>
        <p:spPr>
          <a:xfrm>
            <a:off x="193024" y="4551171"/>
            <a:ext cx="3573779" cy="4608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00"/>
              </a:lnSpc>
              <a:spcBef>
                <a:spcPts val="100"/>
              </a:spcBef>
            </a:pPr>
            <a:r>
              <a:rPr sz="1600" u="sng" spc="-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www.raspberrypi.cloud</a:t>
            </a:r>
            <a:endParaRPr sz="16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>
              <a:lnSpc>
                <a:spcPts val="1660"/>
              </a:lnSpc>
            </a:pPr>
            <a:r>
              <a:rPr lang="en-US" sz="1400" spc="-5" dirty="0">
                <a:solidFill>
                  <a:srgbClr val="FFFFFF"/>
                </a:solidFill>
                <a:latin typeface="Arial"/>
                <a:cs typeface="Arial"/>
              </a:rPr>
              <a:t>MACUL, Grand Rapids, MI,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400" spc="-5" dirty="0">
                <a:solidFill>
                  <a:srgbClr val="FFFFFF"/>
                </a:solidFill>
                <a:latin typeface="Arial"/>
                <a:cs typeface="Arial"/>
              </a:rPr>
              <a:t>March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en-US" sz="1400" spc="-5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202</a:t>
            </a:r>
            <a:r>
              <a:rPr lang="en-US" sz="1400" spc="-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46457" y="4770628"/>
            <a:ext cx="965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595959"/>
                </a:solidFill>
                <a:latin typeface="Arial"/>
                <a:cs typeface="Arial"/>
              </a:rPr>
              <a:t>1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10690" y="1428750"/>
            <a:ext cx="667130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434465" algn="ctr">
              <a:lnSpc>
                <a:spcPct val="100000"/>
              </a:lnSpc>
              <a:spcBef>
                <a:spcPts val="100"/>
              </a:spcBef>
            </a:pPr>
            <a:r>
              <a:rPr lang="en-US" sz="2000" b="1" spc="-5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Katie</a:t>
            </a:r>
            <a:r>
              <a:rPr sz="2000" b="1" spc="1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Kalata</a:t>
            </a:r>
            <a:r>
              <a:rPr lang="en-US" sz="2000" b="1" spc="-5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, Ph.D.</a:t>
            </a:r>
            <a:endParaRPr sz="1800" dirty="0">
              <a:solidFill>
                <a:schemeClr val="bg2">
                  <a:lumMod val="2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8200" y="3276600"/>
            <a:ext cx="2225040" cy="1194816"/>
          </a:xfrm>
          <a:prstGeom prst="rect">
            <a:avLst/>
          </a:prstGeom>
        </p:spPr>
      </p:pic>
      <p:pic>
        <p:nvPicPr>
          <p:cNvPr id="7" name="object 3">
            <a:extLst>
              <a:ext uri="{FF2B5EF4-FFF2-40B4-BE49-F238E27FC236}">
                <a16:creationId xmlns:a16="http://schemas.microsoft.com/office/drawing/2014/main" id="{B4A17096-9A3F-5142-99A4-E650A1FF508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8200" y="2439607"/>
            <a:ext cx="3124200" cy="203491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1896F-3718-7E4B-B1C1-EE4C0B414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98" y="160128"/>
            <a:ext cx="8247016" cy="492443"/>
          </a:xfrm>
        </p:spPr>
        <p:txBody>
          <a:bodyPr/>
          <a:lstStyle/>
          <a:p>
            <a:pPr algn="l"/>
            <a:r>
              <a:rPr lang="en-US" dirty="0"/>
              <a:t>What is </a:t>
            </a:r>
            <a:r>
              <a:rPr lang="en-US" b="1" dirty="0">
                <a:solidFill>
                  <a:srgbClr val="FF0000"/>
                </a:solidFill>
              </a:rPr>
              <a:t>Computational Thinking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8DC306-6FD1-3749-AE30-A707773FF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8560"/>
            <a:ext cx="4797043" cy="27822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C07112-97D0-F046-97DF-180A2A7B8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764" y="1836821"/>
            <a:ext cx="4353438" cy="26541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43EF91-7108-5340-99FC-40059280C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9020" y="152689"/>
            <a:ext cx="1564382" cy="167174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8D546BB-01B4-6D48-A3DC-8428A26F1193}"/>
              </a:ext>
            </a:extLst>
          </p:cNvPr>
          <p:cNvSpPr txBox="1">
            <a:spLocks/>
          </p:cNvSpPr>
          <p:nvPr/>
        </p:nvSpPr>
        <p:spPr>
          <a:xfrm>
            <a:off x="4640499" y="728195"/>
            <a:ext cx="2213811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3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kern="0" dirty="0"/>
              <a:t>in </a:t>
            </a:r>
            <a:r>
              <a:rPr lang="en-US" b="1" kern="0" dirty="0">
                <a:solidFill>
                  <a:srgbClr val="FF0000"/>
                </a:solidFill>
              </a:rPr>
              <a:t>MITECS</a:t>
            </a:r>
            <a:r>
              <a:rPr lang="en-US" kern="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88129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1F735-A56D-A745-AA02-D2AF1AC71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</a:t>
            </a:r>
            <a:r>
              <a:rPr lang="en-US" b="1" dirty="0"/>
              <a:t>Difference</a:t>
            </a:r>
            <a:r>
              <a:rPr lang="en-US" dirty="0"/>
              <a:t>?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60C2A92-9736-2546-A9F2-EF7689F751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89775" y="4628448"/>
            <a:ext cx="2136050" cy="369332"/>
          </a:xfrm>
        </p:spPr>
        <p:txBody>
          <a:bodyPr/>
          <a:lstStyle/>
          <a:p>
            <a:pPr algn="ctr"/>
            <a:r>
              <a:rPr lang="en-US" sz="1200" i="1" dirty="0">
                <a:solidFill>
                  <a:srgbClr val="FFFF00"/>
                </a:solidFill>
              </a:rPr>
              <a:t>Web/Mobile </a:t>
            </a:r>
            <a:br>
              <a:rPr lang="en-US" sz="1200" i="1" dirty="0">
                <a:solidFill>
                  <a:srgbClr val="FFFF00"/>
                </a:solidFill>
              </a:rPr>
            </a:br>
            <a:r>
              <a:rPr lang="en-US" sz="1200" i="1" dirty="0">
                <a:solidFill>
                  <a:srgbClr val="FFFF00"/>
                </a:solidFill>
              </a:rPr>
              <a:t>are lost in cyberspace!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C2A04AD-91F9-2E4B-AD1E-6F2BD6BB217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81428" y="808684"/>
            <a:ext cx="3476173" cy="2893100"/>
          </a:xfrm>
        </p:spPr>
        <p:txBody>
          <a:bodyPr>
            <a:normAutofit fontScale="92500" lnSpcReduction="10000"/>
          </a:bodyPr>
          <a:lstStyle/>
          <a:p>
            <a:pPr algn="l">
              <a:spcAft>
                <a:spcPts val="1200"/>
              </a:spcAft>
              <a:buSzPct val="70000"/>
            </a:pPr>
            <a:r>
              <a:rPr lang="en-US" sz="2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 Concepts 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(CSTA)</a:t>
            </a:r>
            <a:endParaRPr lang="en-US" sz="17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ct val="50000"/>
              <a:buFont typeface="Wingdings" pitchFamily="2" charset="2"/>
              <a:buChar char="v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communication &amp; coordination </a:t>
            </a:r>
          </a:p>
          <a:p>
            <a:pPr marL="285750" indent="-285750">
              <a:buSzPct val="50000"/>
              <a:buFont typeface="Wingdings" pitchFamily="2" charset="2"/>
              <a:buChar char="v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human-computer interaction</a:t>
            </a:r>
          </a:p>
          <a:p>
            <a:pPr marL="285750" indent="-285750">
              <a:buSzPct val="50000"/>
              <a:buFont typeface="Wingdings" pitchFamily="2" charset="2"/>
              <a:buChar char="v"/>
            </a:pP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algorithms &amp; programming</a:t>
            </a:r>
          </a:p>
          <a:p>
            <a:pPr marL="285750" indent="-285750">
              <a:buSzPct val="50000"/>
              <a:buFont typeface="Wingdings" pitchFamily="2" charset="2"/>
              <a:buChar char="v"/>
            </a:pP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networks &amp; the internet</a:t>
            </a:r>
          </a:p>
          <a:p>
            <a:pPr marL="285750" indent="-285750">
              <a:buSzPct val="50000"/>
              <a:buFont typeface="Wingdings" pitchFamily="2" charset="2"/>
              <a:buChar char="v"/>
            </a:pP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impacts of computing</a:t>
            </a:r>
          </a:p>
          <a:p>
            <a:pPr marL="285750" indent="-285750">
              <a:buSzPct val="50000"/>
              <a:buFont typeface="Wingdings" pitchFamily="2" charset="2"/>
              <a:buChar char="v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system relationships</a:t>
            </a:r>
          </a:p>
          <a:p>
            <a:pPr marL="285750" indent="-285750">
              <a:buSzPct val="50000"/>
              <a:buFont typeface="Wingdings" pitchFamily="2" charset="2"/>
              <a:buChar char="v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computing systems</a:t>
            </a:r>
          </a:p>
          <a:p>
            <a:pPr marL="285750" indent="-285750">
              <a:buSzPct val="50000"/>
              <a:buFont typeface="Wingdings" pitchFamily="2" charset="2"/>
              <a:buChar char="v"/>
            </a:pP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privacy &amp; security</a:t>
            </a:r>
          </a:p>
          <a:p>
            <a:pPr marL="285750" indent="-285750">
              <a:buSzPct val="50000"/>
              <a:buFont typeface="Wingdings" pitchFamily="2" charset="2"/>
              <a:buChar char="v"/>
            </a:pP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&amp; analysis</a:t>
            </a:r>
          </a:p>
          <a:p>
            <a:pPr marL="285750" indent="-285750">
              <a:buSzPct val="50000"/>
              <a:buFont typeface="Wingdings" pitchFamily="2" charset="2"/>
              <a:buChar char="v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abstraction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F8E847D7-E6CF-5A45-9F36-CAB2D0ABA5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3657601" y="808684"/>
            <a:ext cx="5334000" cy="3548728"/>
          </a:xfrm>
        </p:spPr>
        <p:txBody>
          <a:bodyPr/>
          <a:lstStyle/>
          <a:p>
            <a:pPr algn="ctr">
              <a:spcAft>
                <a:spcPts val="1200"/>
              </a:spcAft>
            </a:pPr>
            <a:r>
              <a:rPr lang="en-US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Computational Thinking 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(ISTE-MITECS) 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2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1800" b="1" u="sng" dirty="0">
                <a:solidFill>
                  <a:srgbClr val="0070C0"/>
                </a:solidFill>
                <a:highlight>
                  <a:srgbClr val="FFF6DC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problem-solving process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that includes, but is not limited to, the following characteristics: </a:t>
            </a:r>
            <a:r>
              <a:rPr lang="en-US" sz="1600" u="sng" dirty="0">
                <a:highlight>
                  <a:srgbClr val="FFF6DC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formulating problems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 a way that enables us to use a computer and other tools to help solve them; logically organizing and </a:t>
            </a:r>
            <a:r>
              <a:rPr lang="en-US" sz="1600" u="sng" dirty="0">
                <a:highlight>
                  <a:srgbClr val="FFF6DC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analyzing data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; representing data through abstractions such as models and simulations; </a:t>
            </a:r>
            <a:r>
              <a:rPr lang="en-US" sz="1600" u="sng" dirty="0">
                <a:highlight>
                  <a:srgbClr val="FFF6DC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automating solutions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through </a:t>
            </a:r>
            <a:r>
              <a:rPr lang="en-US" sz="1600" u="sng" dirty="0">
                <a:highlight>
                  <a:srgbClr val="FFF6DC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algorithmic thinking </a:t>
            </a:r>
            <a:r>
              <a:rPr lang="en-US" sz="1600" dirty="0">
                <a:highlight>
                  <a:srgbClr val="FFF6DC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(a series of ordered steps);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identifying, analyzing and implementing </a:t>
            </a:r>
            <a:r>
              <a:rPr lang="en-US" sz="1600" u="sng" dirty="0">
                <a:highlight>
                  <a:srgbClr val="FFF6DC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possible solutions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with the goal of achieving the most efficient and effective combination of steps and resources; and </a:t>
            </a:r>
            <a:r>
              <a:rPr lang="en-US" sz="1600" u="sng" dirty="0">
                <a:highlight>
                  <a:srgbClr val="FFF6DC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generalizing and transferring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this problem-solving process to a wide variety of problems.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1C13DC-E6F8-DB45-96A4-CB88D678AC86}"/>
              </a:ext>
            </a:extLst>
          </p:cNvPr>
          <p:cNvSpPr txBox="1"/>
          <p:nvPr/>
        </p:nvSpPr>
        <p:spPr>
          <a:xfrm>
            <a:off x="6915966" y="4694803"/>
            <a:ext cx="21360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FFF00"/>
                </a:solidFill>
              </a:rPr>
              <a:t>ISTE - </a:t>
            </a:r>
            <a:r>
              <a:rPr lang="en-US" sz="1200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Computational Thinking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F7FE32-F2A5-0341-8136-984B835ACD2C}"/>
              </a:ext>
            </a:extLst>
          </p:cNvPr>
          <p:cNvSpPr txBox="1"/>
          <p:nvPr/>
        </p:nvSpPr>
        <p:spPr>
          <a:xfrm>
            <a:off x="91984" y="4679601"/>
            <a:ext cx="39624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K12 CS Framework and the CSTA K12 CS Standards by Grade Level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5340BC-25DB-ED42-8920-5FD3BF9F8F7C}"/>
              </a:ext>
            </a:extLst>
          </p:cNvPr>
          <p:cNvSpPr txBox="1"/>
          <p:nvPr/>
        </p:nvSpPr>
        <p:spPr>
          <a:xfrm>
            <a:off x="1211179" y="409802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Codio</a:t>
            </a:r>
            <a:r>
              <a:rPr lang="en-US" dirty="0"/>
              <a:t> - CSTA</a:t>
            </a:r>
          </a:p>
        </p:txBody>
      </p:sp>
    </p:spTree>
    <p:extLst>
      <p:ext uri="{BB962C8B-B14F-4D97-AF65-F5344CB8AC3E}">
        <p14:creationId xmlns:p14="http://schemas.microsoft.com/office/powerpoint/2010/main" val="2043794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7745" y="140360"/>
            <a:ext cx="8238308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US" sz="2800" dirty="0">
                <a:hlinkClick r:id="rId2"/>
              </a:rPr>
              <a:t>CSTA</a:t>
            </a:r>
            <a:r>
              <a:rPr lang="en-US" sz="2800" dirty="0">
                <a:solidFill>
                  <a:srgbClr val="000000"/>
                </a:solidFill>
              </a:rPr>
              <a:t> Standards and Concepts</a:t>
            </a:r>
            <a:endParaRPr sz="2800" dirty="0"/>
          </a:p>
        </p:txBody>
      </p:sp>
      <p:sp>
        <p:nvSpPr>
          <p:cNvPr id="7" name="object 7"/>
          <p:cNvSpPr txBox="1"/>
          <p:nvPr/>
        </p:nvSpPr>
        <p:spPr>
          <a:xfrm>
            <a:off x="5830436" y="201088"/>
            <a:ext cx="325352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dirty="0">
                <a:latin typeface="Arial"/>
                <a:cs typeface="Arial"/>
                <a:hlinkClick r:id="rId3"/>
              </a:rPr>
              <a:t>CSTA</a:t>
            </a:r>
            <a:r>
              <a:rPr lang="en-US" sz="2400" spc="-80" dirty="0">
                <a:latin typeface="Arial"/>
                <a:cs typeface="Arial"/>
                <a:hlinkClick r:id="rId3"/>
              </a:rPr>
              <a:t> – 120 </a:t>
            </a:r>
            <a:r>
              <a:rPr sz="2400" spc="-5" dirty="0">
                <a:latin typeface="Arial"/>
                <a:cs typeface="Arial"/>
                <a:hlinkClick r:id="rId3"/>
              </a:rPr>
              <a:t>Standards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87745" y="4712664"/>
            <a:ext cx="1793603" cy="2112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lang="en-US" sz="1400" u="sng" dirty="0">
                <a:solidFill>
                  <a:srgbClr val="FFFF00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CSTA 120 Standards</a:t>
            </a:r>
            <a:endParaRPr sz="1400" u="sng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F3DB437-8027-E447-B359-733BC80FAA46}"/>
              </a:ext>
            </a:extLst>
          </p:cNvPr>
          <p:cNvGrpSpPr/>
          <p:nvPr/>
        </p:nvGrpSpPr>
        <p:grpSpPr>
          <a:xfrm>
            <a:off x="287745" y="866274"/>
            <a:ext cx="8403409" cy="3506202"/>
            <a:chOff x="975491" y="1550923"/>
            <a:chExt cx="7020929" cy="2609528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33492" y="2018704"/>
              <a:ext cx="2232305" cy="81978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9139" y="2201243"/>
              <a:ext cx="2596814" cy="63724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595956" y="2250964"/>
              <a:ext cx="1341120" cy="114300"/>
            </a:xfrm>
            <a:custGeom>
              <a:avLst/>
              <a:gdLst/>
              <a:ahLst/>
              <a:cxnLst/>
              <a:rect l="l" t="t" r="r" b="b"/>
              <a:pathLst>
                <a:path w="1341120" h="114300">
                  <a:moveTo>
                    <a:pt x="1226731" y="0"/>
                  </a:moveTo>
                  <a:lnTo>
                    <a:pt x="1226731" y="114300"/>
                  </a:lnTo>
                  <a:lnTo>
                    <a:pt x="1302931" y="76200"/>
                  </a:lnTo>
                  <a:lnTo>
                    <a:pt x="1245781" y="76200"/>
                  </a:lnTo>
                  <a:lnTo>
                    <a:pt x="1245781" y="38100"/>
                  </a:lnTo>
                  <a:lnTo>
                    <a:pt x="1302931" y="38100"/>
                  </a:lnTo>
                  <a:lnTo>
                    <a:pt x="1226731" y="0"/>
                  </a:lnTo>
                  <a:close/>
                </a:path>
                <a:path w="1341120" h="114300">
                  <a:moveTo>
                    <a:pt x="1226731" y="38100"/>
                  </a:moveTo>
                  <a:lnTo>
                    <a:pt x="0" y="38100"/>
                  </a:lnTo>
                  <a:lnTo>
                    <a:pt x="0" y="76200"/>
                  </a:lnTo>
                  <a:lnTo>
                    <a:pt x="1226731" y="76200"/>
                  </a:lnTo>
                  <a:lnTo>
                    <a:pt x="1226731" y="38100"/>
                  </a:lnTo>
                  <a:close/>
                </a:path>
                <a:path w="1341120" h="114300">
                  <a:moveTo>
                    <a:pt x="1302931" y="38100"/>
                  </a:moveTo>
                  <a:lnTo>
                    <a:pt x="1245781" y="38100"/>
                  </a:lnTo>
                  <a:lnTo>
                    <a:pt x="1245781" y="76200"/>
                  </a:lnTo>
                  <a:lnTo>
                    <a:pt x="1302931" y="76200"/>
                  </a:lnTo>
                  <a:lnTo>
                    <a:pt x="1341031" y="57150"/>
                  </a:lnTo>
                  <a:lnTo>
                    <a:pt x="1302931" y="38100"/>
                  </a:lnTo>
                  <a:close/>
                </a:path>
              </a:pathLst>
            </a:custGeom>
            <a:solidFill>
              <a:srgbClr val="FEA8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936991" y="1993779"/>
              <a:ext cx="140970" cy="844550"/>
            </a:xfrm>
            <a:custGeom>
              <a:avLst/>
              <a:gdLst/>
              <a:ahLst/>
              <a:cxnLst/>
              <a:rect l="l" t="t" r="r" b="b"/>
              <a:pathLst>
                <a:path w="140970" h="844550">
                  <a:moveTo>
                    <a:pt x="140717" y="844283"/>
                  </a:moveTo>
                  <a:lnTo>
                    <a:pt x="96240" y="837109"/>
                  </a:lnTo>
                  <a:lnTo>
                    <a:pt x="57611" y="817132"/>
                  </a:lnTo>
                  <a:lnTo>
                    <a:pt x="27150" y="786671"/>
                  </a:lnTo>
                  <a:lnTo>
                    <a:pt x="7173" y="748042"/>
                  </a:lnTo>
                  <a:lnTo>
                    <a:pt x="0" y="703564"/>
                  </a:lnTo>
                  <a:lnTo>
                    <a:pt x="0" y="140718"/>
                  </a:lnTo>
                  <a:lnTo>
                    <a:pt x="7173" y="96240"/>
                  </a:lnTo>
                  <a:lnTo>
                    <a:pt x="27150" y="57611"/>
                  </a:lnTo>
                  <a:lnTo>
                    <a:pt x="57611" y="27150"/>
                  </a:lnTo>
                  <a:lnTo>
                    <a:pt x="96240" y="7173"/>
                  </a:lnTo>
                  <a:lnTo>
                    <a:pt x="140717" y="0"/>
                  </a:lnTo>
                </a:path>
              </a:pathLst>
            </a:custGeom>
            <a:ln w="32751">
              <a:solidFill>
                <a:srgbClr val="FEA8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33492" y="3094245"/>
              <a:ext cx="2823834" cy="55548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936990" y="2949630"/>
              <a:ext cx="3059430" cy="844550"/>
            </a:xfrm>
            <a:custGeom>
              <a:avLst/>
              <a:gdLst/>
              <a:ahLst/>
              <a:cxnLst/>
              <a:rect l="l" t="t" r="r" b="b"/>
              <a:pathLst>
                <a:path w="3059429" h="844550">
                  <a:moveTo>
                    <a:pt x="140717" y="844283"/>
                  </a:moveTo>
                  <a:lnTo>
                    <a:pt x="96240" y="837109"/>
                  </a:lnTo>
                  <a:lnTo>
                    <a:pt x="57611" y="817132"/>
                  </a:lnTo>
                  <a:lnTo>
                    <a:pt x="27150" y="786671"/>
                  </a:lnTo>
                  <a:lnTo>
                    <a:pt x="7173" y="748042"/>
                  </a:lnTo>
                  <a:lnTo>
                    <a:pt x="0" y="703564"/>
                  </a:lnTo>
                  <a:lnTo>
                    <a:pt x="0" y="140718"/>
                  </a:lnTo>
                  <a:lnTo>
                    <a:pt x="7173" y="96240"/>
                  </a:lnTo>
                  <a:lnTo>
                    <a:pt x="27150" y="57611"/>
                  </a:lnTo>
                  <a:lnTo>
                    <a:pt x="57611" y="27150"/>
                  </a:lnTo>
                  <a:lnTo>
                    <a:pt x="96240" y="7173"/>
                  </a:lnTo>
                  <a:lnTo>
                    <a:pt x="140717" y="0"/>
                  </a:lnTo>
                </a:path>
                <a:path w="3059429" h="844550">
                  <a:moveTo>
                    <a:pt x="2918253" y="0"/>
                  </a:moveTo>
                  <a:lnTo>
                    <a:pt x="2962730" y="7173"/>
                  </a:lnTo>
                  <a:lnTo>
                    <a:pt x="3001359" y="27150"/>
                  </a:lnTo>
                  <a:lnTo>
                    <a:pt x="3031820" y="57611"/>
                  </a:lnTo>
                  <a:lnTo>
                    <a:pt x="3051797" y="96240"/>
                  </a:lnTo>
                  <a:lnTo>
                    <a:pt x="3058971" y="140718"/>
                  </a:lnTo>
                  <a:lnTo>
                    <a:pt x="3058971" y="703564"/>
                  </a:lnTo>
                  <a:lnTo>
                    <a:pt x="3051797" y="748042"/>
                  </a:lnTo>
                  <a:lnTo>
                    <a:pt x="3031820" y="786671"/>
                  </a:lnTo>
                  <a:lnTo>
                    <a:pt x="3001359" y="817132"/>
                  </a:lnTo>
                  <a:lnTo>
                    <a:pt x="2962730" y="837109"/>
                  </a:lnTo>
                  <a:lnTo>
                    <a:pt x="2918253" y="844283"/>
                  </a:lnTo>
                </a:path>
              </a:pathLst>
            </a:custGeom>
            <a:ln w="32751">
              <a:solidFill>
                <a:srgbClr val="FEA8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9139" y="3155975"/>
              <a:ext cx="2892940" cy="100447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588666" y="2798904"/>
              <a:ext cx="1348740" cy="582295"/>
            </a:xfrm>
            <a:custGeom>
              <a:avLst/>
              <a:gdLst/>
              <a:ahLst/>
              <a:cxnLst/>
              <a:rect l="l" t="t" r="r" b="b"/>
              <a:pathLst>
                <a:path w="1348739" h="582295">
                  <a:moveTo>
                    <a:pt x="1235432" y="546937"/>
                  </a:moveTo>
                  <a:lnTo>
                    <a:pt x="1220851" y="582142"/>
                  </a:lnTo>
                  <a:lnTo>
                    <a:pt x="1348320" y="573087"/>
                  </a:lnTo>
                  <a:lnTo>
                    <a:pt x="1331964" y="554228"/>
                  </a:lnTo>
                  <a:lnTo>
                    <a:pt x="1253032" y="554228"/>
                  </a:lnTo>
                  <a:lnTo>
                    <a:pt x="1235432" y="546937"/>
                  </a:lnTo>
                  <a:close/>
                </a:path>
                <a:path w="1348739" h="582295">
                  <a:moveTo>
                    <a:pt x="1250009" y="511744"/>
                  </a:moveTo>
                  <a:lnTo>
                    <a:pt x="1235432" y="546937"/>
                  </a:lnTo>
                  <a:lnTo>
                    <a:pt x="1253032" y="554228"/>
                  </a:lnTo>
                  <a:lnTo>
                    <a:pt x="1267612" y="519036"/>
                  </a:lnTo>
                  <a:lnTo>
                    <a:pt x="1250009" y="511744"/>
                  </a:lnTo>
                  <a:close/>
                </a:path>
                <a:path w="1348739" h="582295">
                  <a:moveTo>
                    <a:pt x="1264589" y="476542"/>
                  </a:moveTo>
                  <a:lnTo>
                    <a:pt x="1250009" y="511744"/>
                  </a:lnTo>
                  <a:lnTo>
                    <a:pt x="1267612" y="519036"/>
                  </a:lnTo>
                  <a:lnTo>
                    <a:pt x="1253032" y="554228"/>
                  </a:lnTo>
                  <a:lnTo>
                    <a:pt x="1331964" y="554228"/>
                  </a:lnTo>
                  <a:lnTo>
                    <a:pt x="1264589" y="476542"/>
                  </a:lnTo>
                  <a:close/>
                </a:path>
                <a:path w="1348739" h="582295">
                  <a:moveTo>
                    <a:pt x="14579" y="0"/>
                  </a:moveTo>
                  <a:lnTo>
                    <a:pt x="0" y="35204"/>
                  </a:lnTo>
                  <a:lnTo>
                    <a:pt x="1235432" y="546937"/>
                  </a:lnTo>
                  <a:lnTo>
                    <a:pt x="1250009" y="511744"/>
                  </a:lnTo>
                  <a:lnTo>
                    <a:pt x="14579" y="0"/>
                  </a:lnTo>
                  <a:close/>
                </a:path>
              </a:pathLst>
            </a:custGeom>
            <a:solidFill>
              <a:srgbClr val="FEA8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75491" y="2018704"/>
              <a:ext cx="2619375" cy="930910"/>
            </a:xfrm>
            <a:custGeom>
              <a:avLst/>
              <a:gdLst/>
              <a:ahLst/>
              <a:cxnLst/>
              <a:rect l="l" t="t" r="r" b="b"/>
              <a:pathLst>
                <a:path w="2619375" h="930910">
                  <a:moveTo>
                    <a:pt x="0" y="155077"/>
                  </a:moveTo>
                  <a:lnTo>
                    <a:pt x="7905" y="106060"/>
                  </a:lnTo>
                  <a:lnTo>
                    <a:pt x="29920" y="63490"/>
                  </a:lnTo>
                  <a:lnTo>
                    <a:pt x="63490" y="29920"/>
                  </a:lnTo>
                  <a:lnTo>
                    <a:pt x="106060" y="7905"/>
                  </a:lnTo>
                  <a:lnTo>
                    <a:pt x="155076" y="0"/>
                  </a:lnTo>
                  <a:lnTo>
                    <a:pt x="2464051" y="0"/>
                  </a:lnTo>
                  <a:lnTo>
                    <a:pt x="2513067" y="7905"/>
                  </a:lnTo>
                  <a:lnTo>
                    <a:pt x="2555638" y="29920"/>
                  </a:lnTo>
                  <a:lnTo>
                    <a:pt x="2589207" y="63490"/>
                  </a:lnTo>
                  <a:lnTo>
                    <a:pt x="2611222" y="106060"/>
                  </a:lnTo>
                  <a:lnTo>
                    <a:pt x="2619128" y="155077"/>
                  </a:lnTo>
                  <a:lnTo>
                    <a:pt x="2619128" y="775375"/>
                  </a:lnTo>
                  <a:lnTo>
                    <a:pt x="2611222" y="824391"/>
                  </a:lnTo>
                  <a:lnTo>
                    <a:pt x="2589207" y="866961"/>
                  </a:lnTo>
                  <a:lnTo>
                    <a:pt x="2555638" y="900531"/>
                  </a:lnTo>
                  <a:lnTo>
                    <a:pt x="2513067" y="922546"/>
                  </a:lnTo>
                  <a:lnTo>
                    <a:pt x="2464051" y="930452"/>
                  </a:lnTo>
                  <a:lnTo>
                    <a:pt x="155076" y="930452"/>
                  </a:lnTo>
                  <a:lnTo>
                    <a:pt x="106060" y="922546"/>
                  </a:lnTo>
                  <a:lnTo>
                    <a:pt x="63490" y="900531"/>
                  </a:lnTo>
                  <a:lnTo>
                    <a:pt x="29920" y="866961"/>
                  </a:lnTo>
                  <a:lnTo>
                    <a:pt x="7905" y="824391"/>
                  </a:lnTo>
                  <a:lnTo>
                    <a:pt x="0" y="775375"/>
                  </a:lnTo>
                  <a:lnTo>
                    <a:pt x="0" y="155077"/>
                  </a:lnTo>
                  <a:close/>
                </a:path>
              </a:pathLst>
            </a:custGeom>
            <a:ln w="25387">
              <a:solidFill>
                <a:srgbClr val="EF8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855243" y="1993779"/>
              <a:ext cx="140970" cy="844550"/>
            </a:xfrm>
            <a:custGeom>
              <a:avLst/>
              <a:gdLst/>
              <a:ahLst/>
              <a:cxnLst/>
              <a:rect l="l" t="t" r="r" b="b"/>
              <a:pathLst>
                <a:path w="140970" h="844550">
                  <a:moveTo>
                    <a:pt x="0" y="0"/>
                  </a:moveTo>
                  <a:lnTo>
                    <a:pt x="44477" y="7173"/>
                  </a:lnTo>
                  <a:lnTo>
                    <a:pt x="83106" y="27150"/>
                  </a:lnTo>
                  <a:lnTo>
                    <a:pt x="113567" y="57611"/>
                  </a:lnTo>
                  <a:lnTo>
                    <a:pt x="133544" y="96240"/>
                  </a:lnTo>
                  <a:lnTo>
                    <a:pt x="140718" y="140718"/>
                  </a:lnTo>
                  <a:lnTo>
                    <a:pt x="140718" y="703564"/>
                  </a:lnTo>
                  <a:lnTo>
                    <a:pt x="133544" y="748042"/>
                  </a:lnTo>
                  <a:lnTo>
                    <a:pt x="113567" y="786671"/>
                  </a:lnTo>
                  <a:lnTo>
                    <a:pt x="83106" y="817132"/>
                  </a:lnTo>
                  <a:lnTo>
                    <a:pt x="44477" y="837109"/>
                  </a:lnTo>
                  <a:lnTo>
                    <a:pt x="0" y="844283"/>
                  </a:lnTo>
                </a:path>
              </a:pathLst>
            </a:custGeom>
            <a:ln w="32751">
              <a:solidFill>
                <a:srgbClr val="FEA8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1655743" y="1550923"/>
              <a:ext cx="1681802" cy="28531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400" b="1" spc="-5" dirty="0">
                  <a:solidFill>
                    <a:srgbClr val="FF0000"/>
                  </a:solidFill>
                  <a:latin typeface="Arial"/>
                  <a:cs typeface="Arial"/>
                </a:rPr>
                <a:t>Concepts</a:t>
              </a:r>
              <a:endParaRPr sz="2400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5481811" y="1557848"/>
              <a:ext cx="2286216" cy="28531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400" b="1" dirty="0">
                  <a:solidFill>
                    <a:srgbClr val="FF0000"/>
                  </a:solidFill>
                  <a:latin typeface="Arial"/>
                  <a:cs typeface="Arial"/>
                </a:rPr>
                <a:t>Subconcepts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817439A-B29B-984B-948C-0D30595E4346}"/>
              </a:ext>
            </a:extLst>
          </p:cNvPr>
          <p:cNvSpPr txBox="1"/>
          <p:nvPr/>
        </p:nvSpPr>
        <p:spPr>
          <a:xfrm>
            <a:off x="4435762" y="4640589"/>
            <a:ext cx="46482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solidFill>
                  <a:srgbClr val="FFFF00"/>
                </a:solidFill>
              </a:rPr>
              <a:t>Computer Science Teachers Association (2017). </a:t>
            </a:r>
            <a:br>
              <a:rPr lang="en-US" sz="1100" dirty="0">
                <a:solidFill>
                  <a:srgbClr val="FFFF00"/>
                </a:solidFill>
              </a:rPr>
            </a:br>
            <a:r>
              <a:rPr lang="en-US" sz="1100" dirty="0">
                <a:solidFill>
                  <a:srgbClr val="FFFF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CSTA K-12 Computer Science Standards</a:t>
            </a:r>
            <a:r>
              <a:rPr lang="en-US" sz="1100" dirty="0">
                <a:solidFill>
                  <a:srgbClr val="FFFF00"/>
                </a:solidFill>
              </a:rPr>
              <a:t>, Revised 2017.</a:t>
            </a:r>
          </a:p>
        </p:txBody>
      </p:sp>
    </p:spTree>
    <p:extLst>
      <p:ext uri="{BB962C8B-B14F-4D97-AF65-F5344CB8AC3E}">
        <p14:creationId xmlns:p14="http://schemas.microsoft.com/office/powerpoint/2010/main" val="508419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84585" y="161055"/>
            <a:ext cx="829202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dirty="0">
                <a:solidFill>
                  <a:srgbClr val="000000"/>
                </a:solidFill>
              </a:rPr>
              <a:t>Progression Chart </a:t>
            </a:r>
            <a:r>
              <a:rPr sz="2800" dirty="0">
                <a:solidFill>
                  <a:srgbClr val="000000"/>
                </a:solidFill>
              </a:rPr>
              <a:t>for</a:t>
            </a:r>
            <a:r>
              <a:rPr sz="2800" spc="-10" dirty="0">
                <a:solidFill>
                  <a:srgbClr val="000000"/>
                </a:solidFill>
              </a:rPr>
              <a:t> </a:t>
            </a:r>
            <a:r>
              <a:rPr sz="2800" dirty="0">
                <a:solidFill>
                  <a:srgbClr val="000000"/>
                </a:solidFill>
              </a:rPr>
              <a:t>Computing</a:t>
            </a:r>
            <a:r>
              <a:rPr sz="2800" spc="-5" dirty="0">
                <a:solidFill>
                  <a:srgbClr val="000000"/>
                </a:solidFill>
              </a:rPr>
              <a:t> </a:t>
            </a:r>
            <a:r>
              <a:rPr sz="2800" dirty="0">
                <a:solidFill>
                  <a:srgbClr val="000000"/>
                </a:solidFill>
              </a:rPr>
              <a:t>and</a:t>
            </a:r>
            <a:r>
              <a:rPr sz="2800" spc="-5" dirty="0">
                <a:solidFill>
                  <a:srgbClr val="000000"/>
                </a:solidFill>
              </a:rPr>
              <a:t> </a:t>
            </a:r>
            <a:r>
              <a:rPr sz="2800" dirty="0">
                <a:solidFill>
                  <a:srgbClr val="000000"/>
                </a:solidFill>
              </a:rPr>
              <a:t>Networking</a:t>
            </a:r>
            <a:endParaRPr sz="2800" dirty="0"/>
          </a:p>
        </p:txBody>
      </p:sp>
      <p:sp>
        <p:nvSpPr>
          <p:cNvPr id="9" name="object 9"/>
          <p:cNvSpPr txBox="1"/>
          <p:nvPr/>
        </p:nvSpPr>
        <p:spPr>
          <a:xfrm>
            <a:off x="79637" y="4802909"/>
            <a:ext cx="2863861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10"/>
              </a:lnSpc>
            </a:pPr>
            <a:r>
              <a:rPr lang="en-US" sz="1100" spc="-5" dirty="0">
                <a:solidFill>
                  <a:srgbClr val="FFFF00"/>
                </a:solidFill>
                <a:latin typeface="Arial"/>
                <a:cs typeface="Arial"/>
              </a:rPr>
              <a:t>CSTA Standards - </a:t>
            </a:r>
            <a:r>
              <a:rPr sz="1100" spc="-5" dirty="0">
                <a:solidFill>
                  <a:srgbClr val="FFFF00"/>
                </a:solid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Progression</a:t>
            </a:r>
            <a:r>
              <a:rPr sz="1100" spc="60" dirty="0">
                <a:solidFill>
                  <a:srgbClr val="FFFF00"/>
                </a:solid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100" dirty="0">
                <a:solidFill>
                  <a:srgbClr val="FFFF00"/>
                </a:solid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Chart</a:t>
            </a:r>
            <a:endParaRPr sz="11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30D929-735B-6544-AF32-232C9F74D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927"/>
            <a:ext cx="9144000" cy="381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56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84585" y="161055"/>
            <a:ext cx="829202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dirty="0">
                <a:solidFill>
                  <a:srgbClr val="000000"/>
                </a:solidFill>
              </a:rPr>
              <a:t>Progression Chart </a:t>
            </a:r>
            <a:r>
              <a:rPr sz="2800" dirty="0">
                <a:solidFill>
                  <a:srgbClr val="000000"/>
                </a:solidFill>
              </a:rPr>
              <a:t>for</a:t>
            </a:r>
            <a:r>
              <a:rPr sz="2800" spc="-10" dirty="0">
                <a:solidFill>
                  <a:srgbClr val="000000"/>
                </a:solidFill>
              </a:rPr>
              <a:t> </a:t>
            </a:r>
            <a:r>
              <a:rPr sz="2800" dirty="0">
                <a:solidFill>
                  <a:srgbClr val="000000"/>
                </a:solidFill>
              </a:rPr>
              <a:t>Computing</a:t>
            </a:r>
            <a:r>
              <a:rPr sz="2800" spc="-5" dirty="0">
                <a:solidFill>
                  <a:srgbClr val="000000"/>
                </a:solidFill>
              </a:rPr>
              <a:t> </a:t>
            </a:r>
            <a:r>
              <a:rPr sz="2800" dirty="0">
                <a:solidFill>
                  <a:srgbClr val="000000"/>
                </a:solidFill>
              </a:rPr>
              <a:t>and</a:t>
            </a:r>
            <a:r>
              <a:rPr sz="2800" spc="-5" dirty="0">
                <a:solidFill>
                  <a:srgbClr val="000000"/>
                </a:solidFill>
              </a:rPr>
              <a:t> </a:t>
            </a:r>
            <a:r>
              <a:rPr sz="2800" dirty="0">
                <a:solidFill>
                  <a:srgbClr val="000000"/>
                </a:solidFill>
              </a:rPr>
              <a:t>Networking</a:t>
            </a:r>
            <a:endParaRPr sz="2800" dirty="0"/>
          </a:p>
        </p:txBody>
      </p:sp>
      <p:sp>
        <p:nvSpPr>
          <p:cNvPr id="9" name="object 9"/>
          <p:cNvSpPr txBox="1"/>
          <p:nvPr/>
        </p:nvSpPr>
        <p:spPr>
          <a:xfrm>
            <a:off x="79637" y="4802909"/>
            <a:ext cx="2863861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10"/>
              </a:lnSpc>
            </a:pPr>
            <a:r>
              <a:rPr lang="en-US" sz="1100" spc="-5" dirty="0">
                <a:solidFill>
                  <a:srgbClr val="FFFF00"/>
                </a:solidFill>
                <a:latin typeface="Arial"/>
                <a:cs typeface="Arial"/>
              </a:rPr>
              <a:t>CSTA Standards - </a:t>
            </a:r>
            <a:r>
              <a:rPr sz="1100" spc="-5" dirty="0">
                <a:solidFill>
                  <a:srgbClr val="FFFF00"/>
                </a:solid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Progression</a:t>
            </a:r>
            <a:r>
              <a:rPr sz="1100" spc="60" dirty="0">
                <a:solidFill>
                  <a:srgbClr val="FFFF00"/>
                </a:solid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100" dirty="0">
                <a:solidFill>
                  <a:srgbClr val="FFFF00"/>
                </a:solid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Chart</a:t>
            </a:r>
            <a:endParaRPr sz="11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3537BA-AC7F-7149-8434-12B776662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9999"/>
            <a:ext cx="9144000" cy="392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86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36D24E-D264-7B40-BAEE-C52D278F9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63516"/>
            <a:ext cx="8001000" cy="492443"/>
          </a:xfrm>
        </p:spPr>
        <p:txBody>
          <a:bodyPr/>
          <a:lstStyle/>
          <a:p>
            <a:r>
              <a:rPr lang="en-US" dirty="0"/>
              <a:t>What’s the Difference SD vs CP?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F1FCFB-9AAD-A545-81E4-E2A24E4E0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6400" y="770637"/>
            <a:ext cx="3581400" cy="3354765"/>
          </a:xfrm>
        </p:spPr>
        <p:txBody>
          <a:bodyPr/>
          <a:lstStyle/>
          <a:p>
            <a:pPr algn="ctr"/>
            <a:r>
              <a:rPr lang="en-US" sz="1800" b="1" u="sng" dirty="0">
                <a:solidFill>
                  <a:srgbClr val="0F5DF8"/>
                </a:solidFill>
                <a:highlight>
                  <a:srgbClr val="FFFF00"/>
                </a:highlight>
              </a:rPr>
              <a:t>Computer Programmers </a:t>
            </a:r>
            <a:r>
              <a:rPr lang="en-US" sz="1800" u="sng" dirty="0">
                <a:solidFill>
                  <a:srgbClr val="0F5DF8"/>
                </a:solidFill>
              </a:rPr>
              <a:t>(CP)</a:t>
            </a:r>
          </a:p>
          <a:p>
            <a:pPr algn="ctr"/>
            <a:r>
              <a:rPr lang="en-US" sz="1800" b="1" i="1" u="sng" dirty="0">
                <a:solidFill>
                  <a:srgbClr val="FF0000"/>
                </a:solidFill>
                <a:highlight>
                  <a:srgbClr val="FFF6DC"/>
                </a:highlight>
              </a:rPr>
              <a:t>Write &amp; test code </a:t>
            </a:r>
            <a:r>
              <a:rPr lang="en-US" sz="1800" i="1" dirty="0"/>
              <a:t>that allows computer applications &amp; software programs to function properly.</a:t>
            </a:r>
          </a:p>
          <a:p>
            <a:endParaRPr lang="en-US" sz="14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u="sng" dirty="0">
                <a:highlight>
                  <a:srgbClr val="FFF6DC"/>
                </a:highlight>
              </a:rPr>
              <a:t>Write</a:t>
            </a:r>
            <a:r>
              <a:rPr lang="en-US" sz="1600" dirty="0"/>
              <a:t> programs in a variety of computer languages: C++ &amp; Java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Update &amp; expand existing programs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Test</a:t>
            </a:r>
            <a:r>
              <a:rPr lang="en-US" sz="1600" dirty="0"/>
              <a:t> programs for errors &amp; fix code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Create</a:t>
            </a:r>
            <a:r>
              <a:rPr lang="en-US" sz="1600" dirty="0"/>
              <a:t> &amp; test code 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Use code libraries, collections of independent lines of code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145DD6-B66B-E846-86F8-DD26ABE35B3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52400" y="763561"/>
            <a:ext cx="4724400" cy="3616375"/>
          </a:xfrm>
        </p:spPr>
        <p:txBody>
          <a:bodyPr/>
          <a:lstStyle/>
          <a:p>
            <a:pPr algn="ctr"/>
            <a:r>
              <a:rPr lang="en-US" sz="1800" b="1" u="sng" dirty="0">
                <a:solidFill>
                  <a:srgbClr val="0F5DF8"/>
                </a:solidFill>
                <a:highlight>
                  <a:srgbClr val="FFFF00"/>
                </a:highlight>
              </a:rPr>
              <a:t>Software Developers </a:t>
            </a:r>
            <a:r>
              <a:rPr lang="en-US" sz="1800" u="sng" dirty="0">
                <a:solidFill>
                  <a:srgbClr val="0F5DF8"/>
                </a:solidFill>
              </a:rPr>
              <a:t>(SD)</a:t>
            </a:r>
          </a:p>
          <a:p>
            <a:pPr algn="ctr"/>
            <a:r>
              <a:rPr lang="en-US" sz="1800" b="1" i="1" u="sng" dirty="0">
                <a:solidFill>
                  <a:srgbClr val="FF0000"/>
                </a:solidFill>
                <a:highlight>
                  <a:srgbClr val="FFF6DC"/>
                </a:highlight>
              </a:rPr>
              <a:t>Design</a:t>
            </a:r>
            <a:r>
              <a:rPr lang="en-US" sz="1800" i="1" dirty="0"/>
              <a:t> computer applications or programs.</a:t>
            </a:r>
          </a:p>
          <a:p>
            <a:endParaRPr lang="en-US" sz="14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u="sng" dirty="0">
                <a:highlight>
                  <a:srgbClr val="FFF6DC"/>
                </a:highlight>
              </a:rPr>
              <a:t>Analyze</a:t>
            </a:r>
            <a:r>
              <a:rPr lang="en-US" sz="1600" dirty="0"/>
              <a:t> users’ needs, design, develop software 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Recommend software upgrades 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u="sng" dirty="0">
                <a:highlight>
                  <a:srgbClr val="FFF6DC"/>
                </a:highlight>
              </a:rPr>
              <a:t>Design</a:t>
            </a:r>
            <a:r>
              <a:rPr lang="en-US" sz="1600" dirty="0"/>
              <a:t> each piece of an application or system &amp; plan how the pieces will work together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u="sng" dirty="0">
                <a:highlight>
                  <a:srgbClr val="FFF6DC"/>
                </a:highlight>
              </a:rPr>
              <a:t>Create</a:t>
            </a:r>
            <a:r>
              <a:rPr lang="en-US" sz="1600" dirty="0"/>
              <a:t> a variety of models &amp; diagrams showing programmers software code needed 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Ensure a program continues to function normally through software </a:t>
            </a:r>
            <a:r>
              <a:rPr lang="en-US" sz="1600" b="1" dirty="0">
                <a:highlight>
                  <a:srgbClr val="FFF6DC"/>
                </a:highlight>
              </a:rPr>
              <a:t>maintenance &amp; testing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highlight>
                  <a:srgbClr val="FFF6DC"/>
                </a:highlight>
              </a:rPr>
              <a:t>Document</a:t>
            </a:r>
            <a:r>
              <a:rPr lang="en-US" sz="1600" dirty="0"/>
              <a:t> an application or system as a reference for future maintenance &amp; upgrades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9AE729-933B-4044-B329-B1C9FDC28F26}"/>
              </a:ext>
            </a:extLst>
          </p:cNvPr>
          <p:cNvSpPr txBox="1"/>
          <p:nvPr/>
        </p:nvSpPr>
        <p:spPr>
          <a:xfrm>
            <a:off x="0" y="4564583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US BLS – </a:t>
            </a:r>
            <a:r>
              <a:rPr lang="en-US" sz="1400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Software Developers </a:t>
            </a:r>
            <a:r>
              <a:rPr lang="en-US" sz="1400" dirty="0">
                <a:solidFill>
                  <a:srgbClr val="FFFF00"/>
                </a:solidFill>
              </a:rPr>
              <a:t>versus </a:t>
            </a:r>
            <a:r>
              <a:rPr lang="en-US" sz="1400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Programmers</a:t>
            </a:r>
            <a:endParaRPr lang="en-US" sz="1400" dirty="0">
              <a:solidFill>
                <a:srgbClr val="FFFF00"/>
              </a:solidFill>
            </a:endParaRPr>
          </a:p>
          <a:p>
            <a:r>
              <a:rPr lang="en-US" sz="1400" dirty="0">
                <a:solidFill>
                  <a:srgbClr val="FFFF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 BLS</a:t>
            </a:r>
            <a:r>
              <a:rPr lang="en-US" sz="1400" dirty="0">
                <a:solidFill>
                  <a:srgbClr val="FFFF00"/>
                </a:solidFill>
              </a:rPr>
              <a:t> – </a:t>
            </a:r>
            <a:r>
              <a:rPr lang="en-US" sz="1400" dirty="0">
                <a:solidFill>
                  <a:srgbClr val="FFFF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Computer &amp; Information Technology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9FD916A4-9C24-FA42-AE68-D51B95BA32A8}"/>
              </a:ext>
            </a:extLst>
          </p:cNvPr>
          <p:cNvSpPr/>
          <p:nvPr/>
        </p:nvSpPr>
        <p:spPr>
          <a:xfrm>
            <a:off x="4800600" y="1123950"/>
            <a:ext cx="9144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77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8DB25-F518-9047-B07C-02D98080C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738" y="131825"/>
            <a:ext cx="8057062" cy="430887"/>
          </a:xfrm>
        </p:spPr>
        <p:txBody>
          <a:bodyPr/>
          <a:lstStyle/>
          <a:p>
            <a:r>
              <a:rPr lang="en-US" sz="2800" i="1" dirty="0"/>
              <a:t>Why Teach </a:t>
            </a:r>
            <a:r>
              <a:rPr lang="en-US" sz="2800" b="1" i="1" dirty="0">
                <a:solidFill>
                  <a:srgbClr val="FF0000"/>
                </a:solidFill>
              </a:rPr>
              <a:t>IoT</a:t>
            </a:r>
            <a:r>
              <a:rPr lang="en-US" sz="2800" i="1" dirty="0"/>
              <a:t> in K-12 ? 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96A04-5465-3445-BC8E-3786A9056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5301" y="874295"/>
            <a:ext cx="2868532" cy="2687512"/>
          </a:xfrm>
        </p:spPr>
        <p:txBody>
          <a:bodyPr>
            <a:normAutofit/>
          </a:bodyPr>
          <a:lstStyle/>
          <a:p>
            <a:r>
              <a:rPr lang="en-US" dirty="0"/>
              <a:t>IoT is a set of </a:t>
            </a:r>
            <a:br>
              <a:rPr lang="en-US" dirty="0"/>
            </a:br>
            <a:r>
              <a:rPr lang="en-US" b="1" dirty="0">
                <a:solidFill>
                  <a:srgbClr val="FF0000"/>
                </a:solidFill>
              </a:rPr>
              <a:t>cross-curricular</a:t>
            </a:r>
            <a:r>
              <a:rPr lang="en-US" dirty="0"/>
              <a:t> skill &amp; technologies.</a:t>
            </a:r>
            <a:br>
              <a:rPr lang="en-US" dirty="0"/>
            </a:br>
            <a:endParaRPr lang="en-US" dirty="0"/>
          </a:p>
          <a:p>
            <a:r>
              <a:rPr lang="en-US" dirty="0"/>
              <a:t>You don’t need a PhD to learn about IoT, how to use IoT or incorporate IoT into the classroom!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FF10EE-D406-BD43-9EC5-4475C70712E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3120190" y="1157787"/>
            <a:ext cx="3281686" cy="3261115"/>
          </a:xfrm>
          <a:solidFill>
            <a:srgbClr val="E0FFFF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lIns="54864" rIns="54864">
            <a:normAutofit/>
          </a:bodyPr>
          <a:lstStyle/>
          <a:p>
            <a:pPr>
              <a:buSzPct val="50000"/>
            </a:pPr>
            <a:r>
              <a:rPr lang="en-US" sz="1800" b="1" dirty="0">
                <a:solidFill>
                  <a:srgbClr val="FF0000"/>
                </a:solidFill>
              </a:rPr>
              <a:t>Technologies</a:t>
            </a:r>
          </a:p>
          <a:p>
            <a:pPr marL="342900" indent="-342900">
              <a:buSzPct val="50000"/>
              <a:buFont typeface="Wingdings" pitchFamily="2" charset="2"/>
              <a:buChar char="v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Single board computers (</a:t>
            </a:r>
            <a:r>
              <a:rPr lang="en-US" sz="1800" b="1" dirty="0">
                <a:solidFill>
                  <a:srgbClr val="FF0000"/>
                </a:solidFill>
              </a:rPr>
              <a:t>Pi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342900" indent="-342900">
              <a:buSzPct val="50000"/>
              <a:buFont typeface="Wingdings" pitchFamily="2" charset="2"/>
              <a:buChar char="v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Microcomputer (</a:t>
            </a:r>
            <a:r>
              <a:rPr lang="en-US" sz="1800" b="1" dirty="0">
                <a:solidFill>
                  <a:srgbClr val="FF0000"/>
                </a:solidFill>
              </a:rPr>
              <a:t>Arduino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</a:p>
          <a:p>
            <a:pPr marL="342900" indent="-342900">
              <a:buSzPct val="50000"/>
              <a:buFont typeface="Wingdings" pitchFamily="2" charset="2"/>
              <a:buChar char="v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Computing sciences</a:t>
            </a:r>
          </a:p>
          <a:p>
            <a:pPr marL="342900" indent="-342900">
              <a:buSzPct val="50000"/>
              <a:buFont typeface="Wingdings" pitchFamily="2" charset="2"/>
              <a:buChar char="v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Information systems</a:t>
            </a:r>
          </a:p>
          <a:p>
            <a:pPr marL="342900" indent="-342900">
              <a:buSzPct val="50000"/>
              <a:buFont typeface="Wingdings" pitchFamily="2" charset="2"/>
              <a:buChar char="v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Software &amp; Programming</a:t>
            </a:r>
          </a:p>
          <a:p>
            <a:pPr marL="342900" indent="-342900">
              <a:buSzPct val="50000"/>
              <a:buFont typeface="Wingdings" pitchFamily="2" charset="2"/>
              <a:buChar char="v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Networking </a:t>
            </a:r>
          </a:p>
          <a:p>
            <a:pPr marL="342900" indent="-342900">
              <a:buSzPct val="50000"/>
              <a:buFont typeface="Wingdings" pitchFamily="2" charset="2"/>
              <a:buChar char="v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Electronics &amp; Hardware</a:t>
            </a:r>
          </a:p>
          <a:p>
            <a:pPr marL="342900" indent="-342900">
              <a:buSzPct val="50000"/>
              <a:buFont typeface="Wingdings" pitchFamily="2" charset="2"/>
              <a:buChar char="v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Embedded systems</a:t>
            </a:r>
          </a:p>
          <a:p>
            <a:pPr marL="342900" indent="-342900">
              <a:buSzPct val="50000"/>
              <a:buFont typeface="Wingdings" pitchFamily="2" charset="2"/>
              <a:buChar char="v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Systems thinking </a:t>
            </a:r>
          </a:p>
          <a:p>
            <a:pPr marL="342900" indent="-342900">
              <a:buSzPct val="50000"/>
              <a:buFont typeface="Wingdings" pitchFamily="2" charset="2"/>
              <a:buChar char="v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Data management &amp; analytics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FF3242-E609-8C4F-8762-A810D2385BE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410481" y="724597"/>
            <a:ext cx="5559061" cy="3079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Connecting the Disciplinary Dots . . . . . . . . . . . . .</a:t>
            </a:r>
            <a:endParaRPr lang="en-US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592BB300-FA76-2642-A6CE-66EC497B7222}"/>
              </a:ext>
            </a:extLst>
          </p:cNvPr>
          <p:cNvSpPr txBox="1">
            <a:spLocks/>
          </p:cNvSpPr>
          <p:nvPr/>
        </p:nvSpPr>
        <p:spPr>
          <a:xfrm>
            <a:off x="6505075" y="1157787"/>
            <a:ext cx="2523624" cy="2215991"/>
          </a:xfrm>
          <a:prstGeom prst="rect">
            <a:avLst/>
          </a:prstGeom>
          <a:solidFill>
            <a:srgbClr val="E0FFFF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lIns="54864" tIns="0" rIns="54864" bIns="0">
            <a:spAutoFit/>
          </a:bodyPr>
          <a:lstStyle>
            <a:lvl1pPr marL="0">
              <a:defRPr sz="2000" b="0" i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</a:pPr>
            <a:r>
              <a:rPr lang="en-US" sz="1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Courses:</a:t>
            </a:r>
          </a:p>
          <a:p>
            <a:pPr marL="342900" indent="-342900">
              <a:buSzPct val="50000"/>
              <a:buFont typeface="Wingdings" pitchFamily="2" charset="2"/>
              <a:buChar char="v"/>
            </a:pPr>
            <a:r>
              <a:rPr lang="en-US" sz="18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 sciences</a:t>
            </a:r>
          </a:p>
          <a:p>
            <a:pPr marL="342900" indent="-342900">
              <a:buSzPct val="50000"/>
              <a:buFont typeface="Wingdings" pitchFamily="2" charset="2"/>
              <a:buChar char="v"/>
            </a:pPr>
            <a:r>
              <a:rPr lang="en-US" sz="18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 sciences</a:t>
            </a:r>
          </a:p>
          <a:p>
            <a:pPr marL="342900" indent="-342900">
              <a:buSzPct val="50000"/>
              <a:buFont typeface="Wingdings" pitchFamily="2" charset="2"/>
              <a:buChar char="v"/>
            </a:pPr>
            <a:r>
              <a:rPr lang="en-US" sz="18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Biological sciences</a:t>
            </a:r>
          </a:p>
          <a:p>
            <a:pPr marL="342900" indent="-342900">
              <a:buSzPct val="50000"/>
              <a:buFont typeface="Wingdings" pitchFamily="2" charset="2"/>
              <a:buChar char="v"/>
            </a:pPr>
            <a:r>
              <a:rPr lang="en-US" sz="18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Mathematics</a:t>
            </a:r>
          </a:p>
          <a:p>
            <a:pPr marL="342900" indent="-342900">
              <a:buSzPct val="50000"/>
              <a:buFont typeface="Wingdings" pitchFamily="2" charset="2"/>
              <a:buChar char="v"/>
            </a:pPr>
            <a:r>
              <a:rPr lang="en-US" sz="18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Physics &amp; Chemistry</a:t>
            </a:r>
          </a:p>
          <a:p>
            <a:pPr marL="342900" indent="-342900">
              <a:buSzPct val="50000"/>
              <a:buFont typeface="Wingdings" pitchFamily="2" charset="2"/>
              <a:buChar char="v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management</a:t>
            </a:r>
          </a:p>
          <a:p>
            <a:pPr marL="342900" indent="-342900">
              <a:buSzPct val="50000"/>
              <a:buFont typeface="Wingdings" pitchFamily="2" charset="2"/>
              <a:buChar char="v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 skills</a:t>
            </a:r>
          </a:p>
        </p:txBody>
      </p:sp>
    </p:spTree>
    <p:extLst>
      <p:ext uri="{BB962C8B-B14F-4D97-AF65-F5344CB8AC3E}">
        <p14:creationId xmlns:p14="http://schemas.microsoft.com/office/powerpoint/2010/main" val="1901072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AC5A5-EF55-4447-A981-EE7F4F8D4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91" y="162801"/>
            <a:ext cx="8247017" cy="492443"/>
          </a:xfrm>
        </p:spPr>
        <p:txBody>
          <a:bodyPr/>
          <a:lstStyle/>
          <a:p>
            <a:r>
              <a:rPr lang="en-US" dirty="0">
                <a:hlinkClick r:id="rId2"/>
              </a:rPr>
              <a:t>Wearable</a:t>
            </a:r>
            <a:r>
              <a:rPr lang="en-US" dirty="0"/>
              <a:t> &amp; Portable Monitoring – </a:t>
            </a:r>
            <a:r>
              <a:rPr lang="en-US" dirty="0">
                <a:solidFill>
                  <a:srgbClr val="FF0000"/>
                </a:solidFill>
              </a:rPr>
              <a:t>The Why!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5166A-FAE0-3D4E-B647-59C93991A5DE}"/>
              </a:ext>
            </a:extLst>
          </p:cNvPr>
          <p:cNvSpPr txBox="1"/>
          <p:nvPr/>
        </p:nvSpPr>
        <p:spPr>
          <a:xfrm>
            <a:off x="248653" y="4596282"/>
            <a:ext cx="88953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From: </a:t>
            </a:r>
            <a:r>
              <a:rPr lang="en-US" dirty="0" err="1">
                <a:solidFill>
                  <a:schemeClr val="bg1"/>
                </a:solidFill>
              </a:rPr>
              <a:t>Maximintegrated</a:t>
            </a:r>
            <a:r>
              <a:rPr lang="en-US" dirty="0">
                <a:solidFill>
                  <a:schemeClr val="bg1"/>
                </a:solidFill>
              </a:rPr>
              <a:t>, “</a:t>
            </a:r>
            <a:r>
              <a:rPr lang="en-US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Wearable</a:t>
            </a:r>
            <a:r>
              <a:rPr lang="en-US" dirty="0">
                <a:solidFill>
                  <a:schemeClr val="bg1"/>
                </a:solidFill>
              </a:rPr>
              <a:t> &amp; Portable Monitoring” (From the Pulse Oximeter)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3EB801F-DFFB-F249-B17A-CC5E9BB72C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2625" y="922421"/>
            <a:ext cx="8236523" cy="28734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FD4542-6C4A-124D-BE2E-F04005F21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3393" y="2276276"/>
            <a:ext cx="2122833" cy="1410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35600D-B779-784C-9719-F9ED0BC14800}"/>
              </a:ext>
            </a:extLst>
          </p:cNvPr>
          <p:cNvSpPr txBox="1"/>
          <p:nvPr/>
        </p:nvSpPr>
        <p:spPr>
          <a:xfrm>
            <a:off x="5854005" y="3792105"/>
            <a:ext cx="2965143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Dexcom &amp; Tandem</a:t>
            </a:r>
          </a:p>
          <a:p>
            <a:pPr algn="ctr"/>
            <a:r>
              <a:rPr lang="en-US" dirty="0"/>
              <a:t>BG Monitoring, Pump &amp; Apps</a:t>
            </a:r>
          </a:p>
        </p:txBody>
      </p:sp>
    </p:spTree>
    <p:extLst>
      <p:ext uri="{BB962C8B-B14F-4D97-AF65-F5344CB8AC3E}">
        <p14:creationId xmlns:p14="http://schemas.microsoft.com/office/powerpoint/2010/main" val="1980107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046A3C-4B66-9F4C-971D-1BB7C2C54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10180"/>
            <a:ext cx="7848600" cy="1107996"/>
          </a:xfrm>
        </p:spPr>
        <p:txBody>
          <a:bodyPr/>
          <a:lstStyle/>
          <a:p>
            <a:r>
              <a:rPr lang="en-US" dirty="0"/>
              <a:t>A Beginners Guide to the </a:t>
            </a:r>
            <a:br>
              <a:rPr lang="en-US" dirty="0"/>
            </a:br>
            <a:r>
              <a:rPr lang="en-US" dirty="0"/>
              <a:t>Internet of Things (IoT)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AE6A89-72E5-1A46-B834-17049F213347}"/>
              </a:ext>
            </a:extLst>
          </p:cNvPr>
          <p:cNvSpPr txBox="1"/>
          <p:nvPr/>
        </p:nvSpPr>
        <p:spPr>
          <a:xfrm>
            <a:off x="493295" y="1892315"/>
            <a:ext cx="292367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chemeClr val="bg1"/>
                </a:solidFill>
              </a:rPr>
              <a:t>Just Enough Tech: </a:t>
            </a:r>
          </a:p>
          <a:p>
            <a:pPr algn="ctr"/>
            <a:r>
              <a:rPr lang="en-US" sz="2800" i="1" dirty="0">
                <a:solidFill>
                  <a:schemeClr val="bg1"/>
                </a:solidFill>
              </a:rPr>
              <a:t>What you and your students </a:t>
            </a:r>
          </a:p>
          <a:p>
            <a:pPr algn="ctr"/>
            <a:r>
              <a:rPr lang="en-US" sz="2800" i="1" dirty="0">
                <a:solidFill>
                  <a:schemeClr val="bg1"/>
                </a:solidFill>
              </a:rPr>
              <a:t>need to know to get started!</a:t>
            </a:r>
          </a:p>
        </p:txBody>
      </p:sp>
      <p:pic>
        <p:nvPicPr>
          <p:cNvPr id="5" name="object 7">
            <a:extLst>
              <a:ext uri="{FF2B5EF4-FFF2-40B4-BE49-F238E27FC236}">
                <a16:creationId xmlns:a16="http://schemas.microsoft.com/office/drawing/2014/main" id="{017EC894-7349-8F41-8946-77486CCB03D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29938" y="1776176"/>
            <a:ext cx="4620767" cy="305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909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5EBF46-FEBF-8E43-A780-47A2B9CF6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46" y="162801"/>
            <a:ext cx="4119154" cy="492443"/>
          </a:xfrm>
        </p:spPr>
        <p:txBody>
          <a:bodyPr/>
          <a:lstStyle/>
          <a:p>
            <a:r>
              <a:rPr lang="en-US" dirty="0"/>
              <a:t>Younger Grades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784816-A91C-D54B-97F3-A1F0FF8A4E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5377" y="764186"/>
            <a:ext cx="3510982" cy="3503014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Pi-Top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dirty="0"/>
              <a:t>5 hour battery</a:t>
            </a:r>
          </a:p>
          <a:p>
            <a:r>
              <a:rPr lang="en-US" dirty="0"/>
              <a:t>Easy to put together</a:t>
            </a:r>
          </a:p>
          <a:p>
            <a:r>
              <a:rPr lang="en-US" dirty="0"/>
              <a:t>Multiple Uses</a:t>
            </a:r>
          </a:p>
          <a:p>
            <a:r>
              <a:rPr lang="en-US" dirty="0"/>
              <a:t>Easy to use!</a:t>
            </a:r>
          </a:p>
          <a:p>
            <a:r>
              <a:rPr lang="en-US" dirty="0"/>
              <a:t>Electronics Kit available!</a:t>
            </a:r>
            <a:br>
              <a:rPr lang="en-US" dirty="0"/>
            </a:br>
            <a:endParaRPr lang="en-US" dirty="0"/>
          </a:p>
          <a:p>
            <a:r>
              <a:rPr lang="en-US" dirty="0"/>
              <a:t>Costly!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Pi-Top = </a:t>
            </a:r>
            <a:r>
              <a:rPr lang="en-US" dirty="0">
                <a:solidFill>
                  <a:srgbClr val="FF0000"/>
                </a:solidFill>
              </a:rPr>
              <a:t>$99.95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Electronics Kit = </a:t>
            </a:r>
            <a:r>
              <a:rPr lang="en-US" dirty="0">
                <a:solidFill>
                  <a:srgbClr val="FF0000"/>
                </a:solidFill>
              </a:rPr>
              <a:t>$79.95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84DB10B-9FDB-9A48-A6B8-CD360E135E49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2"/>
          <a:stretch>
            <a:fillRect/>
          </a:stretch>
        </p:blipFill>
        <p:spPr>
          <a:xfrm>
            <a:off x="4857876" y="203029"/>
            <a:ext cx="3397488" cy="22265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B8D1F1-B5B3-794B-8DAF-E6F6CE50B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221" y="2641773"/>
            <a:ext cx="4796589" cy="18378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EE86DC-EDE2-454F-A1E0-66105C471B47}"/>
              </a:ext>
            </a:extLst>
          </p:cNvPr>
          <p:cNvSpPr txBox="1"/>
          <p:nvPr/>
        </p:nvSpPr>
        <p:spPr>
          <a:xfrm>
            <a:off x="141487" y="469145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From: Pi-Top</a:t>
            </a:r>
            <a:r>
              <a:rPr lang="en-US" dirty="0">
                <a:solidFill>
                  <a:schemeClr val="bg1"/>
                </a:solidFill>
              </a:rPr>
              <a:t> Web Site</a:t>
            </a:r>
          </a:p>
        </p:txBody>
      </p:sp>
    </p:spTree>
    <p:extLst>
      <p:ext uri="{BB962C8B-B14F-4D97-AF65-F5344CB8AC3E}">
        <p14:creationId xmlns:p14="http://schemas.microsoft.com/office/powerpoint/2010/main" val="3096540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0241" y="0"/>
            <a:ext cx="6861048" cy="514197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71660" y="39115"/>
            <a:ext cx="29991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Our</a:t>
            </a:r>
            <a:r>
              <a:rPr spc="-95" dirty="0"/>
              <a:t> </a:t>
            </a:r>
            <a:r>
              <a:rPr dirty="0"/>
              <a:t>Motivation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821057" y="4782658"/>
            <a:ext cx="160020" cy="16764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sz="1000" dirty="0">
                <a:solidFill>
                  <a:srgbClr val="595959"/>
                </a:solidFill>
                <a:latin typeface="Arial"/>
                <a:cs typeface="Arial"/>
              </a:rPr>
              <a:t>2</a:t>
            </a:fld>
            <a:endParaRPr sz="1000">
              <a:latin typeface="Arial"/>
              <a:cs typeface="Arial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8ED22F76-E7EF-F44F-8554-B7070FA34BBA}"/>
              </a:ext>
            </a:extLst>
          </p:cNvPr>
          <p:cNvSpPr txBox="1">
            <a:spLocks/>
          </p:cNvSpPr>
          <p:nvPr/>
        </p:nvSpPr>
        <p:spPr>
          <a:xfrm>
            <a:off x="0" y="4035619"/>
            <a:ext cx="9143999" cy="1107996"/>
          </a:xfrm>
          <a:prstGeom prst="rect">
            <a:avLst/>
          </a:prstGeom>
          <a:solidFill>
            <a:srgbClr val="0F5DF8"/>
          </a:solidFill>
        </p:spPr>
        <p:txBody>
          <a:bodyPr vert="horz" wrap="square" lIns="0" tIns="274320" rIns="0" bIns="274320" rtlCol="0" anchor="ctr">
            <a:spAutoFit/>
          </a:bodyPr>
          <a:lstStyle>
            <a:lvl1pPr algn="ctr">
              <a:defRPr sz="36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kern="0" dirty="0"/>
              <a:t>Empower Our Students</a:t>
            </a:r>
          </a:p>
        </p:txBody>
      </p:sp>
      <p:pic>
        <p:nvPicPr>
          <p:cNvPr id="6" name="object 6">
            <a:extLst>
              <a:ext uri="{FF2B5EF4-FFF2-40B4-BE49-F238E27FC236}">
                <a16:creationId xmlns:a16="http://schemas.microsoft.com/office/drawing/2014/main" id="{C9B82D74-E16E-7C4B-BD88-74A0E73D2EA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flipH="1">
            <a:off x="6559730" y="3388498"/>
            <a:ext cx="1197429" cy="64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47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FB3FF-3852-6E43-AE6A-0780B7A25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74" y="162801"/>
            <a:ext cx="4010526" cy="984885"/>
          </a:xfrm>
        </p:spPr>
        <p:txBody>
          <a:bodyPr/>
          <a:lstStyle/>
          <a:p>
            <a:r>
              <a:rPr lang="en-US" dirty="0"/>
              <a:t>Pi-Top Electronics Kit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63B079-4931-0540-93D0-E561864D8D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3874" y="725488"/>
            <a:ext cx="3590925" cy="35909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C77B85-520A-0A4B-AA24-62ACCED394E4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4676274" y="328863"/>
            <a:ext cx="4251158" cy="398754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You </a:t>
            </a:r>
            <a:r>
              <a:rPr lang="en-US" b="1" dirty="0"/>
              <a:t>MUST</a:t>
            </a:r>
            <a:r>
              <a:rPr lang="en-US" dirty="0"/>
              <a:t> use their </a:t>
            </a:r>
            <a:r>
              <a:rPr lang="en-US" b="1" dirty="0">
                <a:solidFill>
                  <a:srgbClr val="FF0000"/>
                </a:solidFill>
              </a:rPr>
              <a:t>power adapter </a:t>
            </a:r>
            <a:r>
              <a:rPr lang="en-US" dirty="0"/>
              <a:t>– sold separately!</a:t>
            </a:r>
          </a:p>
          <a:p>
            <a:endParaRPr lang="en-US" dirty="0"/>
          </a:p>
          <a:p>
            <a:r>
              <a:rPr lang="en-US" b="1" dirty="0"/>
              <a:t>1x Foundation Plate – Digital &amp; Analog ports. Can also access GPIO &amp; add ‘tops’ to the Pi. </a:t>
            </a:r>
            <a:br>
              <a:rPr lang="en-US" b="1" dirty="0"/>
            </a:br>
            <a:endParaRPr lang="en-US" b="1" dirty="0"/>
          </a:p>
          <a:p>
            <a:r>
              <a:rPr lang="en-US" dirty="0"/>
              <a:t>1x </a:t>
            </a:r>
            <a:r>
              <a:rPr lang="en-US" b="1" dirty="0"/>
              <a:t>Ultrasonic</a:t>
            </a:r>
            <a:r>
              <a:rPr lang="en-US" dirty="0"/>
              <a:t> Sensor</a:t>
            </a:r>
          </a:p>
          <a:p>
            <a:r>
              <a:rPr lang="en-US" dirty="0"/>
              <a:t>1x </a:t>
            </a:r>
            <a:r>
              <a:rPr lang="en-US" b="1" dirty="0"/>
              <a:t>Buzzer</a:t>
            </a:r>
          </a:p>
          <a:p>
            <a:r>
              <a:rPr lang="en-US" dirty="0"/>
              <a:t>1x </a:t>
            </a:r>
            <a:r>
              <a:rPr lang="en-US" b="1" dirty="0"/>
              <a:t>Light</a:t>
            </a:r>
            <a:r>
              <a:rPr lang="en-US" dirty="0"/>
              <a:t> Sensor</a:t>
            </a:r>
          </a:p>
          <a:p>
            <a:r>
              <a:rPr lang="en-US" dirty="0"/>
              <a:t>1x </a:t>
            </a:r>
            <a:r>
              <a:rPr lang="en-US" b="1" dirty="0"/>
              <a:t>Sound</a:t>
            </a:r>
            <a:r>
              <a:rPr lang="en-US" dirty="0"/>
              <a:t> Sensor</a:t>
            </a:r>
          </a:p>
          <a:p>
            <a:r>
              <a:rPr lang="en-US" dirty="0"/>
              <a:t>2x </a:t>
            </a:r>
            <a:r>
              <a:rPr lang="en-US" b="1" dirty="0"/>
              <a:t>Potentiometers</a:t>
            </a:r>
            <a:r>
              <a:rPr lang="en-US" dirty="0"/>
              <a:t> a  type of position sensor</a:t>
            </a:r>
            <a:br>
              <a:rPr lang="en-US" dirty="0"/>
            </a:br>
            <a:r>
              <a:rPr lang="en-US" dirty="0"/>
              <a:t> (</a:t>
            </a:r>
            <a:r>
              <a:rPr lang="en-US" dirty="0" err="1"/>
              <a:t>ie</a:t>
            </a:r>
            <a:r>
              <a:rPr lang="en-US" dirty="0"/>
              <a:t>. Rotate a dial). </a:t>
            </a:r>
          </a:p>
          <a:p>
            <a:endParaRPr lang="en-US" dirty="0"/>
          </a:p>
          <a:p>
            <a:r>
              <a:rPr lang="en-US" dirty="0"/>
              <a:t>2x Green LEDs</a:t>
            </a:r>
          </a:p>
          <a:p>
            <a:r>
              <a:rPr lang="en-US" dirty="0"/>
              <a:t>2x Yellow LED</a:t>
            </a:r>
          </a:p>
          <a:p>
            <a:r>
              <a:rPr lang="en-US" dirty="0"/>
              <a:t>2x Red LEDs</a:t>
            </a:r>
          </a:p>
          <a:p>
            <a:r>
              <a:rPr lang="en-US" dirty="0"/>
              <a:t>2x Buttons</a:t>
            </a:r>
          </a:p>
          <a:p>
            <a:endParaRPr lang="en-US" dirty="0"/>
          </a:p>
          <a:p>
            <a:r>
              <a:rPr lang="en-US" dirty="0"/>
              <a:t>8x Connecting cables</a:t>
            </a:r>
          </a:p>
          <a:p>
            <a:r>
              <a:rPr lang="en-US" dirty="0"/>
              <a:t>Robot – if you also get that, </a:t>
            </a:r>
          </a:p>
          <a:p>
            <a:r>
              <a:rPr lang="en-US" dirty="0"/>
              <a:t>has a </a:t>
            </a:r>
            <a:r>
              <a:rPr lang="en-US" b="1" dirty="0"/>
              <a:t>camera</a:t>
            </a:r>
            <a:r>
              <a:rPr lang="en-US" dirty="0"/>
              <a:t> too!</a:t>
            </a:r>
          </a:p>
        </p:txBody>
      </p:sp>
    </p:spTree>
    <p:extLst>
      <p:ext uri="{BB962C8B-B14F-4D97-AF65-F5344CB8AC3E}">
        <p14:creationId xmlns:p14="http://schemas.microsoft.com/office/powerpoint/2010/main" val="2539045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BAA41-36BF-7F4E-B0A5-C9218E61E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Coding – Challenges &amp;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35308-703F-1F4E-BA32-77AFC1F53E6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Use </a:t>
            </a:r>
            <a:r>
              <a:rPr lang="en-US" b="1" dirty="0">
                <a:solidFill>
                  <a:srgbClr val="FF0000"/>
                </a:solidFill>
              </a:rPr>
              <a:t>Further</a:t>
            </a:r>
            <a:r>
              <a:rPr lang="en-US" dirty="0"/>
              <a:t>, web site interface for “</a:t>
            </a:r>
            <a:r>
              <a:rPr lang="en-US" b="1" dirty="0"/>
              <a:t>block coding</a:t>
            </a:r>
            <a:r>
              <a:rPr lang="en-US" dirty="0"/>
              <a:t>”, similar to </a:t>
            </a:r>
            <a:r>
              <a:rPr lang="en-US" b="1" i="1" dirty="0" err="1"/>
              <a:t>Blockly</a:t>
            </a:r>
            <a:r>
              <a:rPr lang="en-US" dirty="0"/>
              <a:t> and other K12 coding web site!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84C7B22-178A-4E49-934C-E152A7B9C1B1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2"/>
          <a:stretch>
            <a:fillRect/>
          </a:stretch>
        </p:blipFill>
        <p:spPr>
          <a:xfrm>
            <a:off x="4383849" y="766273"/>
            <a:ext cx="3986685" cy="301966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BF69AB-5F32-3E47-8E9C-2A1BA5A2CC23}"/>
              </a:ext>
            </a:extLst>
          </p:cNvPr>
          <p:cNvSpPr txBox="1"/>
          <p:nvPr/>
        </p:nvSpPr>
        <p:spPr>
          <a:xfrm>
            <a:off x="4383849" y="45494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Further Library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6A87B2-E5D6-BA47-B291-F7928E790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46" y="1989696"/>
            <a:ext cx="4692307" cy="299100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0511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046A3C-4B66-9F4C-971D-1BB7C2C54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343" y="1272706"/>
            <a:ext cx="7848600" cy="553998"/>
          </a:xfrm>
        </p:spPr>
        <p:txBody>
          <a:bodyPr/>
          <a:lstStyle/>
          <a:p>
            <a:r>
              <a:rPr lang="en-US" dirty="0"/>
              <a:t>Alternatives!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AE6A89-72E5-1A46-B834-17049F213347}"/>
              </a:ext>
            </a:extLst>
          </p:cNvPr>
          <p:cNvSpPr txBox="1"/>
          <p:nvPr/>
        </p:nvSpPr>
        <p:spPr>
          <a:xfrm>
            <a:off x="1911016" y="2310140"/>
            <a:ext cx="5321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chemeClr val="bg1"/>
                </a:solidFill>
              </a:rPr>
              <a:t>Arduino &amp; </a:t>
            </a:r>
            <a:r>
              <a:rPr lang="en-US" sz="2800" i="1" dirty="0" err="1">
                <a:solidFill>
                  <a:schemeClr val="bg1"/>
                </a:solidFill>
              </a:rPr>
              <a:t>SparkFun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Redboards</a:t>
            </a:r>
            <a:endParaRPr lang="en-US" sz="2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8971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4F6CEE8-C199-134B-B9DC-EFEA2B46F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Arduino Microcontroller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D3345B7-EC54-B04F-BEB8-E4375FD970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8548" y="1034715"/>
            <a:ext cx="3431636" cy="3281139"/>
          </a:xfrm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Alternative microcontroller</a:t>
            </a:r>
            <a:r>
              <a:rPr lang="en-US" b="1" dirty="0">
                <a:solidFill>
                  <a:srgbClr val="FF0000"/>
                </a:solidFill>
              </a:rPr>
              <a:t>:</a:t>
            </a:r>
          </a:p>
          <a:p>
            <a:r>
              <a:rPr lang="en-US" b="1" dirty="0">
                <a:solidFill>
                  <a:srgbClr val="0F5DF8"/>
                </a:solidFill>
              </a:rPr>
              <a:t>Arduino Uno</a:t>
            </a:r>
            <a:br>
              <a:rPr lang="en-US" b="1" dirty="0">
                <a:solidFill>
                  <a:srgbClr val="0F5DF8"/>
                </a:solidFill>
              </a:rPr>
            </a:br>
            <a:endParaRPr lang="en-US" b="1" dirty="0">
              <a:solidFill>
                <a:srgbClr val="0F5DF8"/>
              </a:solidFill>
            </a:endParaRPr>
          </a:p>
          <a:p>
            <a:r>
              <a:rPr lang="en-US" b="1" dirty="0"/>
              <a:t>No wireless connectivity</a:t>
            </a:r>
          </a:p>
          <a:p>
            <a:r>
              <a:rPr lang="en-US" dirty="0"/>
              <a:t>Compact, cheap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Open source </a:t>
            </a:r>
            <a:r>
              <a:rPr lang="en-US" dirty="0"/>
              <a:t>hardware</a:t>
            </a:r>
          </a:p>
          <a:p>
            <a:endParaRPr lang="en-US" dirty="0"/>
          </a:p>
          <a:p>
            <a:r>
              <a:rPr lang="en-US" dirty="0"/>
              <a:t>Arduino </a:t>
            </a:r>
            <a:r>
              <a:rPr lang="en-US" b="1" dirty="0">
                <a:solidFill>
                  <a:srgbClr val="0F5DF8"/>
                </a:solidFill>
              </a:rPr>
              <a:t>Mega</a:t>
            </a:r>
            <a:r>
              <a:rPr lang="en-US" dirty="0">
                <a:solidFill>
                  <a:srgbClr val="0F5DF8"/>
                </a:solidFill>
              </a:rPr>
              <a:t>, </a:t>
            </a:r>
            <a:r>
              <a:rPr lang="en-US" b="1" dirty="0">
                <a:solidFill>
                  <a:srgbClr val="0F5DF8"/>
                </a:solidFill>
              </a:rPr>
              <a:t>Nano</a:t>
            </a:r>
            <a:r>
              <a:rPr lang="en-US" dirty="0">
                <a:solidFill>
                  <a:srgbClr val="0F5DF8"/>
                </a:solidFill>
              </a:rPr>
              <a:t> </a:t>
            </a:r>
            <a:r>
              <a:rPr lang="en-US" dirty="0"/>
              <a:t>(smaller)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8BA525B-1045-934B-BD39-C344CDBFDE2D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3862480" y="738201"/>
            <a:ext cx="4828674" cy="3281139"/>
          </a:xfrm>
        </p:spPr>
        <p:txBody>
          <a:bodyPr>
            <a:normAutofit lnSpcReduction="10000"/>
          </a:bodyPr>
          <a:lstStyle/>
          <a:p>
            <a:endParaRPr lang="en-US" b="1" dirty="0"/>
          </a:p>
          <a:p>
            <a:endParaRPr lang="en-US" b="1" dirty="0"/>
          </a:p>
          <a:p>
            <a:r>
              <a:rPr lang="en-US" dirty="0"/>
              <a:t>A</a:t>
            </a:r>
            <a:r>
              <a:rPr lang="en-US" b="1" dirty="0"/>
              <a:t> </a:t>
            </a:r>
            <a:r>
              <a:rPr lang="en-US" b="1" dirty="0">
                <a:solidFill>
                  <a:srgbClr val="0F5DF8"/>
                </a:solidFill>
              </a:rPr>
              <a:t>single-board microcontroller</a:t>
            </a:r>
            <a:r>
              <a:rPr lang="en-US" dirty="0">
                <a:solidFill>
                  <a:srgbClr val="0F5DF8"/>
                </a:solidFill>
              </a:rPr>
              <a:t> </a:t>
            </a:r>
            <a:r>
              <a:rPr lang="en-US" dirty="0"/>
              <a:t>is a microcontroller built onto a single printed circuit board. 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This board provides all of the circuitry necessary </a:t>
            </a:r>
            <a:r>
              <a:rPr lang="en-US" b="1" dirty="0"/>
              <a:t>for a useful control task</a:t>
            </a:r>
            <a:r>
              <a:rPr lang="en-US" dirty="0"/>
              <a:t>: a microprocessor, I/O circuits, a clock generator, RAM, stored program memory and any necessary support ICs.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4A1B1C-695A-5F44-B79E-EDB4B843B9B5}"/>
              </a:ext>
            </a:extLst>
          </p:cNvPr>
          <p:cNvSpPr txBox="1"/>
          <p:nvPr/>
        </p:nvSpPr>
        <p:spPr>
          <a:xfrm>
            <a:off x="108857" y="4557594"/>
            <a:ext cx="53252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F6DC"/>
                </a:solidFill>
              </a:rPr>
              <a:t>Pounder, Les. (July 10, 2020). </a:t>
            </a:r>
            <a:r>
              <a:rPr lang="en-US" sz="1200" dirty="0">
                <a:solidFill>
                  <a:srgbClr val="FFF6D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Raspberry Pi vs Arduino: Which Board is Best?</a:t>
            </a:r>
            <a:endParaRPr lang="en-US" sz="1200" dirty="0">
              <a:solidFill>
                <a:srgbClr val="FFF6DC"/>
              </a:solidFill>
            </a:endParaRPr>
          </a:p>
          <a:p>
            <a:r>
              <a:rPr lang="en-US" sz="1200" dirty="0">
                <a:solidFill>
                  <a:srgbClr val="FFF6DC"/>
                </a:solidFill>
              </a:rPr>
              <a:t>@ </a:t>
            </a:r>
            <a:r>
              <a:rPr lang="en-US" sz="1200" dirty="0">
                <a:solidFill>
                  <a:srgbClr val="FFF6D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Tom’s Hardware</a:t>
            </a:r>
            <a:endParaRPr lang="en-US" sz="1200" dirty="0">
              <a:solidFill>
                <a:srgbClr val="FFF6DC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A6EE31-35CD-CD4B-ADF6-955F34397962}"/>
              </a:ext>
            </a:extLst>
          </p:cNvPr>
          <p:cNvSpPr txBox="1"/>
          <p:nvPr/>
        </p:nvSpPr>
        <p:spPr>
          <a:xfrm>
            <a:off x="5124995" y="4557594"/>
            <a:ext cx="40190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FF6DC"/>
                </a:solidFill>
              </a:rPr>
              <a:t>Bardwell, Tom. (February 1, 2022). </a:t>
            </a:r>
            <a:r>
              <a:rPr lang="en-US" sz="1100" dirty="0">
                <a:solidFill>
                  <a:srgbClr val="FFF6D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Best Raspberry Pi Alternatives</a:t>
            </a:r>
            <a:r>
              <a:rPr lang="en-US" sz="1100" dirty="0">
                <a:solidFill>
                  <a:srgbClr val="FFF6D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5120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928EB-C370-4C4B-878F-16667141C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Microcontrollers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478BB4-616B-D149-954B-5656CB7AF4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1268" y="840773"/>
            <a:ext cx="3476753" cy="3475081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SparkFun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RedBoard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  <a:p>
            <a:r>
              <a:rPr lang="en-US" dirty="0"/>
              <a:t>Arduino-compatible</a:t>
            </a:r>
          </a:p>
          <a:p>
            <a:endParaRPr lang="en-US" dirty="0"/>
          </a:p>
          <a:p>
            <a:r>
              <a:rPr lang="en-US" dirty="0"/>
              <a:t>Very </a:t>
            </a:r>
            <a:r>
              <a:rPr lang="en-US" b="1" dirty="0"/>
              <a:t>customizable</a:t>
            </a:r>
            <a:r>
              <a:rPr lang="en-US" dirty="0"/>
              <a:t>! 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Not a desktop computer!</a:t>
            </a:r>
          </a:p>
          <a:p>
            <a:endParaRPr lang="en-US" dirty="0"/>
          </a:p>
          <a:p>
            <a:r>
              <a:rPr lang="en-US" b="1" dirty="0"/>
              <a:t>Interface</a:t>
            </a:r>
            <a:r>
              <a:rPr lang="en-US" dirty="0"/>
              <a:t> – GPIO pins, I2C, and others. Now, I2C integrated circuit making it easy to connect to other devices.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079C03-B2CF-7049-B522-18911299CC6C}"/>
              </a:ext>
            </a:extLst>
          </p:cNvPr>
          <p:cNvSpPr txBox="1"/>
          <p:nvPr/>
        </p:nvSpPr>
        <p:spPr>
          <a:xfrm>
            <a:off x="248653" y="461136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chemeClr val="bg1"/>
                </a:solidFill>
                <a:effectLst/>
                <a:latin typeface="Montserrat" pitchFamily="2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Hookup Guide</a:t>
            </a:r>
            <a:endParaRPr lang="en-US" b="0" i="0" dirty="0">
              <a:solidFill>
                <a:schemeClr val="bg1"/>
              </a:solidFill>
              <a:effectLst/>
              <a:latin typeface="Montserrat" pitchFamily="2" charset="77"/>
            </a:endParaRPr>
          </a:p>
        </p:txBody>
      </p: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408C2CB6-29EE-084E-896A-A2372DAC1F70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3"/>
          <a:stretch>
            <a:fillRect/>
          </a:stretch>
        </p:blipFill>
        <p:spPr>
          <a:xfrm>
            <a:off x="4195024" y="840773"/>
            <a:ext cx="4692135" cy="28435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152B38-9892-E647-B3CF-B7AE07EAA6E3}"/>
              </a:ext>
            </a:extLst>
          </p:cNvPr>
          <p:cNvSpPr txBox="1"/>
          <p:nvPr/>
        </p:nvSpPr>
        <p:spPr>
          <a:xfrm>
            <a:off x="3898232" y="461136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 err="1">
                <a:solidFill>
                  <a:schemeClr val="bg1"/>
                </a:solidFill>
              </a:rPr>
              <a:t>arduino.cc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2227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046A3C-4B66-9F4C-971D-1BB7C2C54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343" y="1272706"/>
            <a:ext cx="7848600" cy="553998"/>
          </a:xfrm>
        </p:spPr>
        <p:txBody>
          <a:bodyPr/>
          <a:lstStyle/>
          <a:p>
            <a:r>
              <a:rPr lang="en-US" dirty="0"/>
              <a:t>Alternatives!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AE6A89-72E5-1A46-B834-17049F213347}"/>
              </a:ext>
            </a:extLst>
          </p:cNvPr>
          <p:cNvSpPr txBox="1"/>
          <p:nvPr/>
        </p:nvSpPr>
        <p:spPr>
          <a:xfrm>
            <a:off x="1911016" y="2310140"/>
            <a:ext cx="53219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chemeClr val="bg1"/>
                </a:solidFill>
              </a:rPr>
              <a:t>What about</a:t>
            </a:r>
          </a:p>
          <a:p>
            <a:pPr algn="ctr"/>
            <a:r>
              <a:rPr lang="en-US" sz="2800" i="1" dirty="0">
                <a:solidFill>
                  <a:schemeClr val="bg1"/>
                </a:solidFill>
              </a:rPr>
              <a:t>Raspberry Pi’s?</a:t>
            </a:r>
          </a:p>
        </p:txBody>
      </p:sp>
    </p:spTree>
    <p:extLst>
      <p:ext uri="{BB962C8B-B14F-4D97-AF65-F5344CB8AC3E}">
        <p14:creationId xmlns:p14="http://schemas.microsoft.com/office/powerpoint/2010/main" val="25047666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8F66C-6F2C-ED4B-BED2-8AB619653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46" y="162801"/>
            <a:ext cx="7271428" cy="492443"/>
          </a:xfrm>
        </p:spPr>
        <p:txBody>
          <a:bodyPr/>
          <a:lstStyle/>
          <a:p>
            <a:r>
              <a:rPr lang="en-US" dirty="0"/>
              <a:t>Raspberry Pi - Single Board Computers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200A3-701E-2849-8202-43CCA0D4A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6077" y="754880"/>
            <a:ext cx="3839845" cy="3475081"/>
          </a:xfrm>
        </p:spPr>
        <p:txBody>
          <a:bodyPr/>
          <a:lstStyle/>
          <a:p>
            <a:r>
              <a:rPr lang="en-US" b="1" dirty="0">
                <a:solidFill>
                  <a:srgbClr val="0F5DF8"/>
                </a:solidFill>
              </a:rPr>
              <a:t>Raspberry Pi</a:t>
            </a:r>
          </a:p>
          <a:p>
            <a:r>
              <a:rPr lang="en-US" dirty="0"/>
              <a:t>Ultra-compact desktop</a:t>
            </a:r>
          </a:p>
          <a:p>
            <a:r>
              <a:rPr lang="en-US" dirty="0"/>
              <a:t>Single Board general purpose computer (2012 for $35-80)</a:t>
            </a:r>
          </a:p>
          <a:p>
            <a:r>
              <a:rPr lang="en-US" dirty="0"/>
              <a:t>Several versions today</a:t>
            </a:r>
          </a:p>
          <a:p>
            <a:r>
              <a:rPr lang="en-US" dirty="0"/>
              <a:t>Pi Zero W (1</a:t>
            </a:r>
            <a:r>
              <a:rPr lang="en-US" baseline="30000" dirty="0"/>
              <a:t>st</a:t>
            </a:r>
            <a:r>
              <a:rPr lang="en-US" dirty="0"/>
              <a:t> $5 computer)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9DBBC1-B943-1044-A3AB-C368C168CD09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4495800" y="896983"/>
            <a:ext cx="4306932" cy="3257921"/>
          </a:xfrm>
        </p:spPr>
        <p:txBody>
          <a:bodyPr>
            <a:normAutofit/>
          </a:bodyPr>
          <a:lstStyle/>
          <a:p>
            <a:r>
              <a:rPr lang="en-US" b="1" u="sng" dirty="0" err="1">
                <a:solidFill>
                  <a:srgbClr val="FF0000"/>
                </a:solidFill>
              </a:rPr>
              <a:t>SparkFun</a:t>
            </a:r>
            <a:r>
              <a:rPr lang="en-US" b="1" u="sng" dirty="0">
                <a:solidFill>
                  <a:srgbClr val="FF0000"/>
                </a:solidFill>
              </a:rPr>
              <a:t> </a:t>
            </a:r>
            <a:r>
              <a:rPr lang="en-US" b="1" u="sng" dirty="0" err="1">
                <a:solidFill>
                  <a:srgbClr val="FF0000"/>
                </a:solidFill>
              </a:rPr>
              <a:t>Qwiic</a:t>
            </a:r>
            <a:r>
              <a:rPr lang="en-US" b="1" u="sng" dirty="0">
                <a:solidFill>
                  <a:srgbClr val="FF0000"/>
                </a:solidFill>
              </a:rPr>
              <a:t> </a:t>
            </a:r>
            <a:r>
              <a:rPr lang="en-US" b="1" u="sng" dirty="0" err="1">
                <a:solidFill>
                  <a:srgbClr val="FF0000"/>
                </a:solidFill>
              </a:rPr>
              <a:t>pHAT</a:t>
            </a:r>
            <a:r>
              <a:rPr lang="en-US" b="1" u="sng" dirty="0">
                <a:solidFill>
                  <a:srgbClr val="FF0000"/>
                </a:solidFill>
              </a:rPr>
              <a:t> </a:t>
            </a:r>
            <a:r>
              <a:rPr lang="en-US" dirty="0"/>
              <a:t>v2.0 for Pi – </a:t>
            </a:r>
          </a:p>
          <a:p>
            <a:endParaRPr lang="en-US" dirty="0"/>
          </a:p>
          <a:p>
            <a:r>
              <a:rPr lang="en-US" dirty="0"/>
              <a:t>Provides </a:t>
            </a:r>
            <a:r>
              <a:rPr lang="en-US" b="1" dirty="0">
                <a:solidFill>
                  <a:srgbClr val="FF0000"/>
                </a:solidFill>
              </a:rPr>
              <a:t>I2C connectivity with </a:t>
            </a:r>
            <a:r>
              <a:rPr lang="en-US" b="1" dirty="0" err="1">
                <a:solidFill>
                  <a:srgbClr val="FF0000"/>
                </a:solidFill>
              </a:rPr>
              <a:t>Qwiic</a:t>
            </a:r>
            <a:r>
              <a:rPr lang="en-US" b="1" dirty="0">
                <a:solidFill>
                  <a:srgbClr val="FF0000"/>
                </a:solidFill>
              </a:rPr>
              <a:t> Connectors</a:t>
            </a:r>
            <a:r>
              <a:rPr lang="en-US" dirty="0"/>
              <a:t>, like you see in the Pi-Top</a:t>
            </a:r>
          </a:p>
          <a:p>
            <a:endParaRPr lang="en-US" dirty="0"/>
          </a:p>
          <a:p>
            <a:r>
              <a:rPr lang="en-US" dirty="0"/>
              <a:t>The GPIO I2C </a:t>
            </a:r>
            <a:r>
              <a:rPr lang="en-US" dirty="0" err="1"/>
              <a:t>pHAT</a:t>
            </a:r>
            <a:r>
              <a:rPr lang="en-US" dirty="0"/>
              <a:t> is an </a:t>
            </a:r>
            <a:r>
              <a:rPr lang="en-US" b="1" dirty="0">
                <a:solidFill>
                  <a:srgbClr val="FF0000"/>
                </a:solidFill>
              </a:rPr>
              <a:t>I2C switch </a:t>
            </a:r>
            <a:r>
              <a:rPr lang="en-US" dirty="0"/>
              <a:t>which mounts under your HAT to </a:t>
            </a:r>
            <a:r>
              <a:rPr lang="en-US" b="1" dirty="0"/>
              <a:t>remap its I2C pins (GPIO 2 &amp; GPIO 3) to 1 of 4 additional I2C buses</a:t>
            </a:r>
            <a:r>
              <a:rPr lang="en-US" dirty="0"/>
              <a:t>, without the need for a multiplexer or expander.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E36306-48F4-0645-9E2C-C09C61E1B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68" y="2669118"/>
            <a:ext cx="3605090" cy="17515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676A86-4F99-1543-A7DD-B594D3DF190D}"/>
              </a:ext>
            </a:extLst>
          </p:cNvPr>
          <p:cNvSpPr txBox="1"/>
          <p:nvPr/>
        </p:nvSpPr>
        <p:spPr>
          <a:xfrm>
            <a:off x="0" y="461136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learn.sparkfun.com</a:t>
            </a:r>
            <a:r>
              <a:rPr lang="en-US" dirty="0">
                <a:solidFill>
                  <a:schemeClr val="bg1"/>
                </a:solidFill>
              </a:rPr>
              <a:t>/tutorials/i2c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FAC524-D6AA-9B43-95CD-B97451099BFF}"/>
              </a:ext>
            </a:extLst>
          </p:cNvPr>
          <p:cNvSpPr txBox="1"/>
          <p:nvPr/>
        </p:nvSpPr>
        <p:spPr>
          <a:xfrm>
            <a:off x="7988969" y="209687"/>
            <a:ext cx="926058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/>
              <a:t>$7.95</a:t>
            </a:r>
          </a:p>
        </p:txBody>
      </p:sp>
    </p:spTree>
    <p:extLst>
      <p:ext uri="{BB962C8B-B14F-4D97-AF65-F5344CB8AC3E}">
        <p14:creationId xmlns:p14="http://schemas.microsoft.com/office/powerpoint/2010/main" val="2623901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A85F72-5228-E64E-BE0F-ED6060A5D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663" y="72723"/>
            <a:ext cx="5237768" cy="4998053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50AA5F7-F849-A64B-B6A7-5F2F6C160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91" y="162801"/>
            <a:ext cx="2992541" cy="492443"/>
          </a:xfrm>
        </p:spPr>
        <p:txBody>
          <a:bodyPr/>
          <a:lstStyle/>
          <a:p>
            <a:r>
              <a:rPr lang="en-US" dirty="0"/>
              <a:t>IoT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F240342-3E13-D34B-8E3F-F3A5B70ECD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8490" y="745322"/>
            <a:ext cx="2872225" cy="2462213"/>
          </a:xfrm>
        </p:spPr>
        <p:txBody>
          <a:bodyPr/>
          <a:lstStyle/>
          <a:p>
            <a:r>
              <a:rPr lang="en-US" dirty="0"/>
              <a:t>Sensors and other IoT devices. </a:t>
            </a:r>
          </a:p>
          <a:p>
            <a:endParaRPr lang="en-US" dirty="0"/>
          </a:p>
          <a:p>
            <a:r>
              <a:rPr lang="en-US" dirty="0"/>
              <a:t>Use 3D printers to create ‘cases’ or use traditional media, wood, paper and other items to enclose the hardware!</a:t>
            </a:r>
          </a:p>
        </p:txBody>
      </p:sp>
    </p:spTree>
    <p:extLst>
      <p:ext uri="{BB962C8B-B14F-4D97-AF65-F5344CB8AC3E}">
        <p14:creationId xmlns:p14="http://schemas.microsoft.com/office/powerpoint/2010/main" val="33580022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046A3C-4B66-9F4C-971D-1BB7C2C54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343" y="1272706"/>
            <a:ext cx="7848600" cy="1107996"/>
          </a:xfrm>
        </p:spPr>
        <p:txBody>
          <a:bodyPr/>
          <a:lstStyle/>
          <a:p>
            <a:r>
              <a:rPr lang="en-US" dirty="0"/>
              <a:t>Example IoT projects that </a:t>
            </a:r>
            <a:br>
              <a:rPr lang="en-US" dirty="0"/>
            </a:br>
            <a:r>
              <a:rPr lang="en-US" dirty="0"/>
              <a:t>solved real-world problems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5BFCA0-FD5B-0F48-B107-B030E06D1507}"/>
              </a:ext>
            </a:extLst>
          </p:cNvPr>
          <p:cNvSpPr txBox="1"/>
          <p:nvPr/>
        </p:nvSpPr>
        <p:spPr>
          <a:xfrm>
            <a:off x="2209800" y="277991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Demonstration: 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IoT projects appropriate for K-12</a:t>
            </a:r>
          </a:p>
        </p:txBody>
      </p:sp>
    </p:spTree>
    <p:extLst>
      <p:ext uri="{BB962C8B-B14F-4D97-AF65-F5344CB8AC3E}">
        <p14:creationId xmlns:p14="http://schemas.microsoft.com/office/powerpoint/2010/main" val="7538258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928EB-C370-4C4B-878F-16667141C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AS6212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478BB4-616B-D149-954B-5656CB7AF46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dirty="0"/>
              <a:t>Each sensor can be used with Arduino as well as Pi, and others! Just need to get the right cables!</a:t>
            </a:r>
          </a:p>
          <a:p>
            <a:endParaRPr lang="en-US" sz="2400" dirty="0"/>
          </a:p>
          <a:p>
            <a:endParaRPr lang="en-US" sz="2400" b="1" cap="all" dirty="0"/>
          </a:p>
          <a:p>
            <a:endParaRPr lang="en-US" b="1" cap="all" dirty="0"/>
          </a:p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08519CC-201B-9C4B-A6E2-79F7F4751287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2"/>
          <a:stretch>
            <a:fillRect/>
          </a:stretch>
        </p:blipFill>
        <p:spPr>
          <a:xfrm>
            <a:off x="4495800" y="1102844"/>
            <a:ext cx="3902075" cy="23647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079C03-B2CF-7049-B522-18911299CC6C}"/>
              </a:ext>
            </a:extLst>
          </p:cNvPr>
          <p:cNvSpPr txBox="1"/>
          <p:nvPr/>
        </p:nvSpPr>
        <p:spPr>
          <a:xfrm>
            <a:off x="248653" y="461136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chemeClr val="bg1"/>
                </a:solidFill>
                <a:effectLst/>
                <a:latin typeface="Montserrat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Hookup Guide</a:t>
            </a:r>
            <a:endParaRPr lang="en-US" b="0" i="0" dirty="0">
              <a:solidFill>
                <a:schemeClr val="bg1"/>
              </a:solidFill>
              <a:effectLst/>
              <a:latin typeface="Montserra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00E3C8-75BD-8740-B931-46A0EEE5D56E}"/>
              </a:ext>
            </a:extLst>
          </p:cNvPr>
          <p:cNvSpPr txBox="1"/>
          <p:nvPr/>
        </p:nvSpPr>
        <p:spPr>
          <a:xfrm>
            <a:off x="7560215" y="255134"/>
            <a:ext cx="910016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$</a:t>
            </a:r>
            <a:r>
              <a:rPr lang="en-US" sz="2000" b="1" cap="all" dirty="0"/>
              <a:t>9.95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73077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B8B56C-0CEA-7647-AAC3-4FB1E4EB0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47" y="162801"/>
            <a:ext cx="3942692" cy="492443"/>
          </a:xfrm>
        </p:spPr>
        <p:txBody>
          <a:bodyPr/>
          <a:lstStyle/>
          <a:p>
            <a:r>
              <a:rPr lang="en-US" dirty="0"/>
              <a:t>Program Description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2D5F83-535D-D94C-9098-7A09E72F6F0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Video doorbells, home energy control and biometrics are part of the Internet of Things (IoT). </a:t>
            </a:r>
          </a:p>
          <a:p>
            <a:endParaRPr lang="en-US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DE203852-60DB-294A-8978-E9432FC30225}"/>
              </a:ext>
            </a:extLst>
          </p:cNvPr>
          <p:cNvSpPr txBox="1">
            <a:spLocks/>
          </p:cNvSpPr>
          <p:nvPr/>
        </p:nvSpPr>
        <p:spPr>
          <a:xfrm>
            <a:off x="457200" y="1866306"/>
            <a:ext cx="3839845" cy="25545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000" b="0" i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en-US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ct val="80000"/>
              <a:buFont typeface="Wingdings" pitchFamily="2" charset="2"/>
              <a:buChar char="v"/>
            </a:pPr>
            <a:r>
              <a:rPr lang="en-US" sz="1800" kern="0" dirty="0">
                <a:latin typeface="Calibri" panose="020F0502020204030204" pitchFamily="34" charset="0"/>
                <a:cs typeface="Calibri" panose="020F0502020204030204" pitchFamily="34" charset="0"/>
              </a:rPr>
              <a:t>IoT devices help us </a:t>
            </a:r>
            <a:r>
              <a:rPr lang="en-US" sz="1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solve problems. </a:t>
            </a:r>
          </a:p>
          <a:p>
            <a:pPr marL="285750" indent="-285750">
              <a:buSzPct val="80000"/>
              <a:buFont typeface="Wingdings" pitchFamily="2" charset="2"/>
              <a:buChar char="v"/>
            </a:pPr>
            <a:endParaRPr lang="en-US" sz="18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ct val="80000"/>
              <a:buFont typeface="Wingdings" pitchFamily="2" charset="2"/>
              <a:buChar char="v"/>
            </a:pPr>
            <a:r>
              <a:rPr lang="en-US" sz="1800" kern="0" dirty="0">
                <a:latin typeface="Calibri" panose="020F0502020204030204" pitchFamily="34" charset="0"/>
                <a:cs typeface="Calibri" panose="020F0502020204030204" pitchFamily="34" charset="0"/>
              </a:rPr>
              <a:t>MITECS is about </a:t>
            </a:r>
            <a:r>
              <a:rPr lang="en-US" sz="1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 solving!</a:t>
            </a:r>
          </a:p>
          <a:p>
            <a:pPr marL="285750" indent="-285750">
              <a:buSzPct val="80000"/>
              <a:buFont typeface="Wingdings" pitchFamily="2" charset="2"/>
              <a:buChar char="v"/>
            </a:pPr>
            <a:endParaRPr lang="en-US" sz="1800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ct val="80000"/>
              <a:buFont typeface="Wingdings" pitchFamily="2" charset="2"/>
              <a:buChar char="v"/>
            </a:pPr>
            <a:r>
              <a:rPr lang="en-US" sz="1800" kern="0" dirty="0">
                <a:latin typeface="Calibri" panose="020F0502020204030204" pitchFamily="34" charset="0"/>
                <a:cs typeface="Calibri" panose="020F0502020204030204" pitchFamily="34" charset="0"/>
              </a:rPr>
              <a:t>Computational thinking (CT) and computer science (CS) is all about </a:t>
            </a:r>
            <a:r>
              <a:rPr lang="en-US" sz="1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solving problems! </a:t>
            </a:r>
          </a:p>
          <a:p>
            <a:endParaRPr lang="en-US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27F129C9-F441-5642-89AC-D6C4C91F85C5}"/>
              </a:ext>
            </a:extLst>
          </p:cNvPr>
          <p:cNvSpPr txBox="1"/>
          <p:nvPr/>
        </p:nvSpPr>
        <p:spPr>
          <a:xfrm>
            <a:off x="3276600" y="4625346"/>
            <a:ext cx="31242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dirty="0">
                <a:solidFill>
                  <a:srgbClr val="FFFF00"/>
                </a:solidFill>
                <a:latin typeface="Arial"/>
                <a:cs typeface="Arial"/>
              </a:rPr>
              <a:t>Housekeeping!</a:t>
            </a:r>
            <a:endParaRPr sz="24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F549AE35-557C-F942-964A-47BD503EADD0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4748463" y="1125789"/>
            <a:ext cx="3710562" cy="2554545"/>
          </a:xfrm>
          <a:solidFill>
            <a:srgbClr val="E0FFFF"/>
          </a:solidFill>
          <a:ln>
            <a:solidFill>
              <a:srgbClr val="0070C0"/>
            </a:solidFill>
          </a:ln>
        </p:spPr>
        <p:txBody>
          <a:bodyPr lIns="36576" tIns="36576" rIns="36576" bIns="36576">
            <a:normAutofit lnSpcReduction="10000"/>
          </a:bodyPr>
          <a:lstStyle/>
          <a:p>
            <a:pPr algn="ctr"/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Designed for “IoT Beginners”!</a:t>
            </a:r>
          </a:p>
          <a:p>
            <a:pPr algn="ctr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Learn how to bring IoT projects into science, health, the arts, math, history, </a:t>
            </a:r>
            <a:b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and other subjects!</a:t>
            </a:r>
          </a:p>
          <a:p>
            <a:pPr algn="ctr"/>
            <a:endParaRPr lang="en-US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Engage students in a problem-solving process where they can leverage the IoT to identify problems, collect and analyze data, design, develop and test solutions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F03B3D-C507-1C46-9CF3-22FB1987B52D}"/>
              </a:ext>
            </a:extLst>
          </p:cNvPr>
          <p:cNvSpPr txBox="1"/>
          <p:nvPr/>
        </p:nvSpPr>
        <p:spPr>
          <a:xfrm>
            <a:off x="4748463" y="213408"/>
            <a:ext cx="4046477" cy="707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/>
              <a:t>~ 50 billion IoT-enabled devices will be in the world by 2030!</a:t>
            </a:r>
          </a:p>
        </p:txBody>
      </p:sp>
    </p:spTree>
    <p:extLst>
      <p:ext uri="{BB962C8B-B14F-4D97-AF65-F5344CB8AC3E}">
        <p14:creationId xmlns:p14="http://schemas.microsoft.com/office/powerpoint/2010/main" val="38533708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E9E9B-0FDB-554F-BD26-CA6938021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1 – Use what you know!</a:t>
            </a: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8454BBA6-67BA-F949-B232-4F697B805E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8389" y="896983"/>
            <a:ext cx="6774257" cy="3225837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354A201-5F63-1A44-A63C-E7010B576ACB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4788889" y="2679823"/>
            <a:ext cx="3902265" cy="1442997"/>
          </a:xfrm>
        </p:spPr>
        <p:txBody>
          <a:bodyPr/>
          <a:lstStyle/>
          <a:p>
            <a:r>
              <a:rPr lang="en-US" dirty="0"/>
              <a:t>Basic Python</a:t>
            </a:r>
          </a:p>
          <a:p>
            <a:endParaRPr lang="en-US" dirty="0"/>
          </a:p>
          <a:p>
            <a:r>
              <a:rPr lang="en-US" dirty="0"/>
              <a:t>Any Python editor: PyCharm, </a:t>
            </a:r>
            <a:br>
              <a:rPr lang="en-US" dirty="0"/>
            </a:br>
            <a:r>
              <a:rPr lang="en-US" dirty="0" err="1"/>
              <a:t>Thonny</a:t>
            </a:r>
            <a:r>
              <a:rPr lang="en-US" dirty="0"/>
              <a:t>, Idle, Visual Code</a:t>
            </a:r>
          </a:p>
        </p:txBody>
      </p:sp>
    </p:spTree>
    <p:extLst>
      <p:ext uri="{BB962C8B-B14F-4D97-AF65-F5344CB8AC3E}">
        <p14:creationId xmlns:p14="http://schemas.microsoft.com/office/powerpoint/2010/main" val="42767133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AA36A-787F-5D47-8E20-1BEDB1A1A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969" y="537214"/>
            <a:ext cx="3710080" cy="1477328"/>
          </a:xfrm>
        </p:spPr>
        <p:txBody>
          <a:bodyPr/>
          <a:lstStyle/>
          <a:p>
            <a:r>
              <a:rPr lang="en-US" dirty="0"/>
              <a:t>Import Python Libraries for </a:t>
            </a:r>
            <a:r>
              <a:rPr lang="en-US" dirty="0" err="1"/>
              <a:t>Qwiic</a:t>
            </a:r>
            <a:r>
              <a:rPr lang="en-US" dirty="0"/>
              <a:t> and Each Sensor!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0ADCB-0888-C74B-AECF-10CB7EAE3B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97226" y="241646"/>
            <a:ext cx="4094373" cy="1620274"/>
          </a:xfrm>
        </p:spPr>
        <p:txBody>
          <a:bodyPr/>
          <a:lstStyle/>
          <a:p>
            <a:r>
              <a:rPr lang="en-US" dirty="0"/>
              <a:t>Import Python code libraries!</a:t>
            </a:r>
          </a:p>
          <a:p>
            <a:r>
              <a:rPr lang="en-US" dirty="0"/>
              <a:t>Need to install some code libraries like </a:t>
            </a:r>
            <a:r>
              <a:rPr lang="en-US" dirty="0" err="1"/>
              <a:t>Qwiic</a:t>
            </a:r>
            <a:r>
              <a:rPr lang="en-US" dirty="0"/>
              <a:t>, from the command line!</a:t>
            </a:r>
            <a:br>
              <a:rPr lang="en-US" dirty="0"/>
            </a:br>
            <a:endParaRPr lang="en-US" dirty="0"/>
          </a:p>
          <a:p>
            <a:r>
              <a:rPr lang="en-US" dirty="0"/>
              <a:t>Use the </a:t>
            </a:r>
            <a:r>
              <a:rPr lang="en-US" b="1" dirty="0">
                <a:solidFill>
                  <a:srgbClr val="FF0000"/>
                </a:solidFill>
              </a:rPr>
              <a:t>HOOKUP GUIDES</a:t>
            </a:r>
            <a:r>
              <a:rPr lang="en-US" dirty="0"/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5C46E5-C15B-B942-B627-066F0D3EA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69" y="2318822"/>
            <a:ext cx="7074568" cy="162027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50CEAF-B613-BB42-8751-F6A4664D9032}"/>
              </a:ext>
            </a:extLst>
          </p:cNvPr>
          <p:cNvSpPr txBox="1"/>
          <p:nvPr/>
        </p:nvSpPr>
        <p:spPr>
          <a:xfrm>
            <a:off x="0" y="449716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Qwiic_GitHub Py Library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Qwiic_GitHub I2C_Pi Library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2C4AEC-2619-D24E-86FF-7F1A1EA0D8AD}"/>
              </a:ext>
            </a:extLst>
          </p:cNvPr>
          <p:cNvSpPr txBox="1"/>
          <p:nvPr/>
        </p:nvSpPr>
        <p:spPr>
          <a:xfrm>
            <a:off x="4419599" y="449716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Qwiic I2C - Read the Docs</a:t>
            </a:r>
            <a:endParaRPr lang="en-US" dirty="0">
              <a:solidFill>
                <a:schemeClr val="bg1"/>
              </a:solidFill>
            </a:endParaRPr>
          </a:p>
          <a:p>
            <a:pPr algn="r"/>
            <a:r>
              <a:rPr lang="en-US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Qwiic – Read the Docs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9981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A69BA-A188-A044-BE40-65FE5E2A9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Take the Temperature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1F4580-C0D3-A84E-BDE3-6FF2FFB21B89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6055895" y="896984"/>
            <a:ext cx="2867108" cy="2775866"/>
          </a:xfrm>
        </p:spPr>
        <p:txBody>
          <a:bodyPr/>
          <a:lstStyle/>
          <a:p>
            <a:r>
              <a:rPr lang="en-US" dirty="0"/>
              <a:t>Hardest part – Figuring out the library &amp; API’s!</a:t>
            </a:r>
          </a:p>
          <a:p>
            <a:endParaRPr lang="en-US" dirty="0"/>
          </a:p>
          <a:p>
            <a:r>
              <a:rPr lang="en-US" u="sng" dirty="0" err="1"/>
              <a:t>SparkFun</a:t>
            </a:r>
            <a:r>
              <a:rPr lang="en-US" u="sng" dirty="0"/>
              <a:t> Documentation: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F5DF8"/>
                </a:solidFill>
              </a:rPr>
              <a:t>Read The Docs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F5DF8"/>
                </a:solidFill>
              </a:rPr>
              <a:t>GitHub</a:t>
            </a:r>
            <a:r>
              <a:rPr lang="en-US" dirty="0"/>
              <a:t> for code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521A21-7D84-2046-B0C6-5B0727FA5B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4850" y="764792"/>
            <a:ext cx="5707781" cy="415173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A26A649F-8F70-1044-9D09-D4A10BF460F7}"/>
              </a:ext>
            </a:extLst>
          </p:cNvPr>
          <p:cNvSpPr/>
          <p:nvPr/>
        </p:nvSpPr>
        <p:spPr>
          <a:xfrm>
            <a:off x="6188927" y="3157560"/>
            <a:ext cx="1753347" cy="1093969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3913024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C93C6-76AB-8349-A3CC-7D7FFB013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Repeat Temperature Readings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99D0-7757-CE42-B8B2-8312C21691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15416" y="2299093"/>
            <a:ext cx="3839845" cy="3475081"/>
          </a:xfrm>
        </p:spPr>
        <p:txBody>
          <a:bodyPr/>
          <a:lstStyle/>
          <a:p>
            <a:r>
              <a:rPr lang="en-US" dirty="0"/>
              <a:t>Just put it in a loop!</a:t>
            </a:r>
          </a:p>
          <a:p>
            <a:r>
              <a:rPr lang="en-US" b="1" dirty="0">
                <a:solidFill>
                  <a:srgbClr val="FF0000"/>
                </a:solidFill>
              </a:rPr>
              <a:t>Sleep &amp; wake </a:t>
            </a:r>
            <a:r>
              <a:rPr lang="en-US" dirty="0"/>
              <a:t>cycles to save power</a:t>
            </a:r>
          </a:p>
          <a:p>
            <a:r>
              <a:rPr lang="en-US" dirty="0"/>
              <a:t>Can also use </a:t>
            </a:r>
            <a:r>
              <a:rPr lang="en-US" b="1" dirty="0">
                <a:solidFill>
                  <a:srgbClr val="FF0000"/>
                </a:solidFill>
              </a:rPr>
              <a:t>Alerts and Triggers!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917A08-5FC4-794F-819A-8DB15896B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24" y="898396"/>
            <a:ext cx="4155232" cy="3724390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7229D4-FAC2-2442-B264-BE9617258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692" y="3381326"/>
            <a:ext cx="4295295" cy="1310616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EF6C89-6421-4B4B-8096-C52F94E13B37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4"/>
          <a:stretch>
            <a:fillRect/>
          </a:stretch>
        </p:blipFill>
        <p:spPr>
          <a:xfrm>
            <a:off x="4084970" y="795933"/>
            <a:ext cx="4306311" cy="1310616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BA44E258-3E64-3842-9390-8CE02C4FCBB2}"/>
              </a:ext>
            </a:extLst>
          </p:cNvPr>
          <p:cNvSpPr/>
          <p:nvPr/>
        </p:nvSpPr>
        <p:spPr>
          <a:xfrm>
            <a:off x="2876343" y="3381326"/>
            <a:ext cx="1753347" cy="1093969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28950487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78437-F096-F44F-9824-7D0875F37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46" y="162801"/>
            <a:ext cx="4319679" cy="492443"/>
          </a:xfrm>
        </p:spPr>
        <p:txBody>
          <a:bodyPr/>
          <a:lstStyle/>
          <a:p>
            <a:r>
              <a:rPr lang="en-US" dirty="0"/>
              <a:t>Environmental Combo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2A73F-1658-DC40-9490-4E4EA367FE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420" y="866274"/>
            <a:ext cx="4698105" cy="3443016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CCS811</a:t>
            </a:r>
            <a:r>
              <a:rPr lang="en-US" b="1" dirty="0">
                <a:solidFill>
                  <a:srgbClr val="0F5DF8"/>
                </a:solidFill>
              </a:rPr>
              <a:t> - Air Quality = </a:t>
            </a:r>
            <a:r>
              <a:rPr lang="en-US" b="1" dirty="0">
                <a:solidFill>
                  <a:srgbClr val="FF0000"/>
                </a:solidFill>
              </a:rPr>
              <a:t>Digital gas sensor </a:t>
            </a:r>
            <a:r>
              <a:rPr lang="en-US" dirty="0"/>
              <a:t>solution</a:t>
            </a:r>
            <a:r>
              <a:rPr lang="en-US" b="1" dirty="0">
                <a:solidFill>
                  <a:srgbClr val="0F5DF8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F5DF8"/>
                </a:solidFill>
              </a:rPr>
              <a:t>CO2</a:t>
            </a:r>
            <a:r>
              <a:rPr lang="en-US" dirty="0"/>
              <a:t> (or equivalent eCO2) from 400 to 8,192 parts per million (PPM)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F5DF8"/>
                </a:solidFill>
              </a:rPr>
              <a:t>Total Volatile Organic Compound </a:t>
            </a:r>
            <a:r>
              <a:rPr lang="en-US" dirty="0"/>
              <a:t>(TVOC) 0 to 1,187 </a:t>
            </a:r>
            <a:r>
              <a:rPr lang="en-US" dirty="0" err="1"/>
              <a:t>PPBillion</a:t>
            </a:r>
            <a:r>
              <a:rPr lang="en-US" dirty="0"/>
              <a:t> and and metal oxide (MOX) levels.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Fine-tune readings with current humidity and temperature.  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BME280</a:t>
            </a:r>
            <a:r>
              <a:rPr lang="en-US" dirty="0"/>
              <a:t> – </a:t>
            </a:r>
            <a:r>
              <a:rPr lang="en-US" b="1" dirty="0">
                <a:solidFill>
                  <a:srgbClr val="0F5DF8"/>
                </a:solidFill>
              </a:rPr>
              <a:t>Environmental</a:t>
            </a:r>
            <a:r>
              <a:rPr lang="en-US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F5DF8"/>
                </a:solidFill>
              </a:rPr>
              <a:t>Temp</a:t>
            </a:r>
            <a:r>
              <a:rPr lang="en-US" dirty="0"/>
              <a:t> Range: -40C to 85C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F5DF8"/>
                </a:solidFill>
              </a:rPr>
              <a:t>Humidity</a:t>
            </a:r>
            <a:r>
              <a:rPr lang="en-US" dirty="0"/>
              <a:t> Range: 0--100% RH, =-3% from 20--80%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Barometric </a:t>
            </a:r>
            <a:r>
              <a:rPr lang="en-US" b="1" dirty="0">
                <a:solidFill>
                  <a:srgbClr val="0F5DF8"/>
                </a:solidFill>
              </a:rPr>
              <a:t>Pressure</a:t>
            </a:r>
            <a:r>
              <a:rPr lang="en-US" dirty="0"/>
              <a:t> Range: 30,000Pa to 110,000Pa, relative accuracy of 12Pa, absolute accuracy of 100Pa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F5DF8"/>
                </a:solidFill>
              </a:rPr>
              <a:t>Altitude</a:t>
            </a:r>
            <a:r>
              <a:rPr lang="en-US" dirty="0"/>
              <a:t> Range: 0 to 30,000 feet (9.2 km), relative accuracy of 3.3 feet (1m) at sea level, 6.6 (2m) at 30,000 feet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57E899-30B1-ED4E-8DA9-85844465CD63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2"/>
          <a:stretch>
            <a:fillRect/>
          </a:stretch>
        </p:blipFill>
        <p:spPr>
          <a:xfrm>
            <a:off x="5213994" y="1460962"/>
            <a:ext cx="3070387" cy="2342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6AA50C-3D01-6A44-9B15-9741876C1C86}"/>
              </a:ext>
            </a:extLst>
          </p:cNvPr>
          <p:cNvSpPr txBox="1"/>
          <p:nvPr/>
        </p:nvSpPr>
        <p:spPr>
          <a:xfrm>
            <a:off x="21901" y="4618361"/>
            <a:ext cx="16122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Hookup Guide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7EBF4D-CCBF-024B-8C06-C80309691C84}"/>
              </a:ext>
            </a:extLst>
          </p:cNvPr>
          <p:cNvSpPr txBox="1"/>
          <p:nvPr/>
        </p:nvSpPr>
        <p:spPr>
          <a:xfrm>
            <a:off x="1520372" y="4633750"/>
            <a:ext cx="16485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i="0" u="sng" dirty="0">
                <a:solidFill>
                  <a:schemeClr val="bg1"/>
                </a:solidFill>
                <a:effectLst/>
                <a:latin typeface="Roboto Slab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 The Docs</a:t>
            </a:r>
            <a:endParaRPr lang="en-US" sz="1600" i="0" u="sng" dirty="0">
              <a:solidFill>
                <a:schemeClr val="bg1"/>
              </a:solidFill>
              <a:effectLst/>
              <a:latin typeface="Roboto Slab"/>
            </a:endParaRPr>
          </a:p>
        </p:txBody>
      </p:sp>
      <p:sp>
        <p:nvSpPr>
          <p:cNvPr id="11" name="TextBox 10">
            <a:hlinkClick r:id="rId5"/>
            <a:extLst>
              <a:ext uri="{FF2B5EF4-FFF2-40B4-BE49-F238E27FC236}">
                <a16:creationId xmlns:a16="http://schemas.microsoft.com/office/drawing/2014/main" id="{1651881E-C9CB-844F-AB45-11E989D5C03D}"/>
              </a:ext>
            </a:extLst>
          </p:cNvPr>
          <p:cNvSpPr txBox="1"/>
          <p:nvPr/>
        </p:nvSpPr>
        <p:spPr>
          <a:xfrm>
            <a:off x="5372785" y="4497169"/>
            <a:ext cx="16122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GitHub Qwiic </a:t>
            </a:r>
            <a:br>
              <a:rPr lang="en-US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Py</a:t>
            </a:r>
            <a:r>
              <a:rPr lang="en-US" dirty="0">
                <a:solidFill>
                  <a:schemeClr val="bg1"/>
                </a:solidFill>
              </a:rPr>
              <a:t> - Library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F65D74-FF30-B24B-B37E-C31F061FDE38}"/>
              </a:ext>
            </a:extLst>
          </p:cNvPr>
          <p:cNvSpPr txBox="1"/>
          <p:nvPr/>
        </p:nvSpPr>
        <p:spPr>
          <a:xfrm>
            <a:off x="6985018" y="4633750"/>
            <a:ext cx="106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BME280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81AD32-E7CD-2940-AFB7-DECAEDBCA641}"/>
              </a:ext>
            </a:extLst>
          </p:cNvPr>
          <p:cNvSpPr txBox="1"/>
          <p:nvPr/>
        </p:nvSpPr>
        <p:spPr>
          <a:xfrm>
            <a:off x="3132603" y="4633750"/>
            <a:ext cx="10988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0" u="sng" dirty="0">
                <a:solidFill>
                  <a:schemeClr val="bg1"/>
                </a:solidFill>
                <a:effectLst/>
                <a:latin typeface="Roboto Slab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CCS811 </a:t>
            </a:r>
            <a:endParaRPr lang="en-US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91CADC-4833-7B47-9E90-03A5FBC00C2D}"/>
              </a:ext>
            </a:extLst>
          </p:cNvPr>
          <p:cNvSpPr txBox="1"/>
          <p:nvPr/>
        </p:nvSpPr>
        <p:spPr>
          <a:xfrm>
            <a:off x="4028915" y="4592906"/>
            <a:ext cx="9986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BME280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F6629D-9C42-4140-9588-2F4FC79A862D}"/>
              </a:ext>
            </a:extLst>
          </p:cNvPr>
          <p:cNvSpPr txBox="1"/>
          <p:nvPr/>
        </p:nvSpPr>
        <p:spPr>
          <a:xfrm>
            <a:off x="8101562" y="4611367"/>
            <a:ext cx="9221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CCS811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279248-CEF6-8D48-BCE4-761436AC14AC}"/>
              </a:ext>
            </a:extLst>
          </p:cNvPr>
          <p:cNvSpPr txBox="1"/>
          <p:nvPr/>
        </p:nvSpPr>
        <p:spPr>
          <a:xfrm>
            <a:off x="7791233" y="3005849"/>
            <a:ext cx="1111827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cap="all" dirty="0"/>
              <a:t>$38.50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212B89-397F-FB49-8D7F-6CDB2BF3ECF7}"/>
              </a:ext>
            </a:extLst>
          </p:cNvPr>
          <p:cNvSpPr txBox="1"/>
          <p:nvPr/>
        </p:nvSpPr>
        <p:spPr>
          <a:xfrm>
            <a:off x="5229737" y="3919349"/>
            <a:ext cx="22106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Requires I2C clock stretching. Easy to edit the /boot/</a:t>
            </a:r>
            <a:r>
              <a:rPr lang="en-US" sz="1200" dirty="0" err="1"/>
              <a:t>config.txt</a:t>
            </a:r>
            <a:r>
              <a:rPr lang="en-US" sz="1200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104B55-3A15-1E40-8D0B-812203972EC1}"/>
              </a:ext>
            </a:extLst>
          </p:cNvPr>
          <p:cNvSpPr txBox="1"/>
          <p:nvPr/>
        </p:nvSpPr>
        <p:spPr>
          <a:xfrm>
            <a:off x="5372785" y="281122"/>
            <a:ext cx="22106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highlight>
                  <a:srgbClr val="FFF6DC"/>
                </a:highlight>
              </a:rPr>
              <a:t>Indoor air quality monitoring </a:t>
            </a:r>
            <a:br>
              <a:rPr lang="en-US" sz="2000" b="1" dirty="0">
                <a:solidFill>
                  <a:srgbClr val="FF0000"/>
                </a:solidFill>
                <a:highlight>
                  <a:srgbClr val="FFF6DC"/>
                </a:highlight>
              </a:rPr>
            </a:br>
            <a:endParaRPr lang="en-US" sz="2000" b="1" dirty="0">
              <a:solidFill>
                <a:srgbClr val="FF0000"/>
              </a:solidFill>
              <a:highlight>
                <a:srgbClr val="FFF6DC"/>
              </a:highlight>
            </a:endParaRPr>
          </a:p>
          <a:p>
            <a:r>
              <a:rPr lang="en-US" sz="2000" b="1" dirty="0">
                <a:solidFill>
                  <a:srgbClr val="FF0000"/>
                </a:solidFill>
                <a:highlight>
                  <a:srgbClr val="FFF6DC"/>
                </a:highlight>
              </a:rPr>
              <a:t>WHY?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51A17928-5FD1-5541-85DB-0F4EBF81D48D}"/>
              </a:ext>
            </a:extLst>
          </p:cNvPr>
          <p:cNvSpPr/>
          <p:nvPr/>
        </p:nvSpPr>
        <p:spPr>
          <a:xfrm>
            <a:off x="7175144" y="762486"/>
            <a:ext cx="1753347" cy="1093969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14687613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2E035F-BA0E-2541-8B54-F046F17CD8D4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2"/>
          <a:stretch>
            <a:fillRect/>
          </a:stretch>
        </p:blipFill>
        <p:spPr>
          <a:xfrm>
            <a:off x="4614941" y="1320465"/>
            <a:ext cx="4382051" cy="25025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CE1CBE-3A57-9D42-946E-283F3B0A3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Combo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0367F-7ADD-AA4F-8F9C-614255F5B48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You can see that these properties are retrievable with basic programming, </a:t>
            </a:r>
          </a:p>
          <a:p>
            <a:endParaRPr lang="en-US" dirty="0"/>
          </a:p>
          <a:p>
            <a:r>
              <a:rPr lang="en-US" dirty="0"/>
              <a:t>The hard part was to get the objects and use Tab key to find out about the syntax for the methods. 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8A400B3D-8AF3-8B4C-BCBD-F2338EF5F78F}"/>
              </a:ext>
            </a:extLst>
          </p:cNvPr>
          <p:cNvSpPr/>
          <p:nvPr/>
        </p:nvSpPr>
        <p:spPr>
          <a:xfrm>
            <a:off x="7231292" y="162801"/>
            <a:ext cx="1753347" cy="1093969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DEMO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76D705-AED4-3742-9A1D-CDC012F21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08" y="3368542"/>
            <a:ext cx="4228363" cy="1463046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6DC205-7CBD-FE47-9BC0-049003949330}"/>
              </a:ext>
            </a:extLst>
          </p:cNvPr>
          <p:cNvSpPr txBox="1"/>
          <p:nvPr/>
        </p:nvSpPr>
        <p:spPr>
          <a:xfrm>
            <a:off x="5979111" y="464692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learn.sparkfun.com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6373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AA9B7-1BA9-F642-8B7F-FDFC2F766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Weather BME 280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3E59F28-7B79-F34E-B845-E1E64B96CF3B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697833" y="818148"/>
            <a:ext cx="6112042" cy="1674342"/>
          </a:xfrm>
        </p:spPr>
        <p:txBody>
          <a:bodyPr>
            <a:normAutofit/>
          </a:bodyPr>
          <a:lstStyle/>
          <a:p>
            <a:r>
              <a:rPr lang="en-US" sz="2800" dirty="0"/>
              <a:t>Where to use? K-12? Science?</a:t>
            </a:r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7BB06CCD-FABD-5948-890F-4A8F2FE579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2846" y="1868906"/>
            <a:ext cx="7258166" cy="2848999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B5BD88DE-88BD-BC4D-95DD-F75F524B53CD}"/>
              </a:ext>
            </a:extLst>
          </p:cNvPr>
          <p:cNvSpPr/>
          <p:nvPr/>
        </p:nvSpPr>
        <p:spPr>
          <a:xfrm>
            <a:off x="6352675" y="963241"/>
            <a:ext cx="2338479" cy="1384155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33939009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4A1FB-9915-D34B-87D8-5C5DECBAC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Qwiic</a:t>
            </a:r>
            <a:r>
              <a:rPr lang="en-US" dirty="0"/>
              <a:t> Kit – Chain sensors on a single bus!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82BCA-72CD-884D-B54B-4B871BFA3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01295" y="951574"/>
            <a:ext cx="3902074" cy="3376863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/>
              <a:t>“</a:t>
            </a:r>
            <a:r>
              <a:rPr lang="en-US" sz="2800" b="1" dirty="0">
                <a:solidFill>
                  <a:srgbClr val="FF0000"/>
                </a:solidFill>
              </a:rPr>
              <a:t>Chain</a:t>
            </a:r>
            <a:r>
              <a:rPr lang="en-US" sz="2800" dirty="0"/>
              <a:t>” I2C sensors on a </a:t>
            </a:r>
            <a:r>
              <a:rPr lang="en-US" sz="2800" b="1" dirty="0"/>
              <a:t>single bus </a:t>
            </a:r>
            <a:r>
              <a:rPr lang="en-US" sz="2800" dirty="0"/>
              <a:t>(about </a:t>
            </a:r>
            <a:r>
              <a:rPr lang="en-US" sz="2800" b="1" dirty="0"/>
              <a:t>7</a:t>
            </a:r>
            <a:r>
              <a:rPr lang="en-US" sz="2800" dirty="0"/>
              <a:t>)</a:t>
            </a:r>
          </a:p>
          <a:p>
            <a:endParaRPr lang="en-US" sz="2800" dirty="0"/>
          </a:p>
          <a:p>
            <a:r>
              <a:rPr lang="en-US" sz="2800" dirty="0"/>
              <a:t>Watch </a:t>
            </a:r>
            <a:r>
              <a:rPr lang="en-US" sz="2800" b="1" dirty="0"/>
              <a:t>power</a:t>
            </a:r>
            <a:r>
              <a:rPr lang="en-US" sz="2800" dirty="0"/>
              <a:t> issues!</a:t>
            </a:r>
          </a:p>
          <a:p>
            <a:endParaRPr lang="en-US" sz="2800" dirty="0"/>
          </a:p>
          <a:p>
            <a:r>
              <a:rPr lang="en-US" sz="2800" dirty="0"/>
              <a:t>Phat </a:t>
            </a:r>
            <a:r>
              <a:rPr lang="en-US" sz="2800" dirty="0" err="1"/>
              <a:t>qwiic</a:t>
            </a:r>
            <a:r>
              <a:rPr lang="en-US" sz="2800" dirty="0"/>
              <a:t> connectors provide </a:t>
            </a:r>
            <a:br>
              <a:rPr lang="en-US" sz="2800" dirty="0"/>
            </a:br>
            <a:r>
              <a:rPr lang="en-US" sz="2800" b="1" dirty="0"/>
              <a:t>4 buses!</a:t>
            </a:r>
          </a:p>
          <a:p>
            <a:br>
              <a:rPr lang="en-US" sz="2800" b="1" dirty="0"/>
            </a:br>
            <a:r>
              <a:rPr lang="en-US" sz="2800" b="1" dirty="0"/>
              <a:t>Watch as each sensor/device has a different address!</a:t>
            </a:r>
          </a:p>
          <a:p>
            <a:br>
              <a:rPr lang="en-US" sz="2800" dirty="0"/>
            </a:br>
            <a:endParaRPr lang="en-US" sz="2800" dirty="0"/>
          </a:p>
          <a:p>
            <a:endParaRPr lang="en-US" sz="2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A9F041-DAF0-274D-92D9-77A528055574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2"/>
          <a:stretch>
            <a:fillRect/>
          </a:stretch>
        </p:blipFill>
        <p:spPr>
          <a:xfrm>
            <a:off x="141719" y="1186709"/>
            <a:ext cx="4545236" cy="28964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7C802A-65DC-5E40-B20A-A62AD1A9AEBA}"/>
              </a:ext>
            </a:extLst>
          </p:cNvPr>
          <p:cNvSpPr txBox="1"/>
          <p:nvPr/>
        </p:nvSpPr>
        <p:spPr>
          <a:xfrm>
            <a:off x="128337" y="470253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Hookup Guide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55ABA5-BE5C-E34D-A224-EA42A2506BC6}"/>
              </a:ext>
            </a:extLst>
          </p:cNvPr>
          <p:cNvSpPr txBox="1"/>
          <p:nvPr/>
        </p:nvSpPr>
        <p:spPr>
          <a:xfrm>
            <a:off x="3513222" y="4624768"/>
            <a:ext cx="53901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Provides Phat, 2 sensors and OLE Display - $58.95</a:t>
            </a:r>
          </a:p>
        </p:txBody>
      </p:sp>
    </p:spTree>
    <p:extLst>
      <p:ext uri="{BB962C8B-B14F-4D97-AF65-F5344CB8AC3E}">
        <p14:creationId xmlns:p14="http://schemas.microsoft.com/office/powerpoint/2010/main" val="29510764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9CA2B-FB76-2D4F-AA38-349413C74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46" y="162801"/>
            <a:ext cx="3728267" cy="492443"/>
          </a:xfrm>
        </p:spPr>
        <p:txBody>
          <a:bodyPr/>
          <a:lstStyle/>
          <a:p>
            <a:r>
              <a:rPr lang="en-US" dirty="0"/>
              <a:t>Mux Breakout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BC4CF-8B0D-DA4E-A036-9055DBB234F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Will treat each sensor with it’s own address, so you can chain multiple sensors with the same address on the same bus!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47EF3E-FFB4-7C4E-A6E5-86FE2B506157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2"/>
          <a:stretch>
            <a:fillRect/>
          </a:stretch>
        </p:blipFill>
        <p:spPr>
          <a:xfrm>
            <a:off x="489125" y="2027426"/>
            <a:ext cx="3172428" cy="23846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93F2F7-4CDD-B744-9BD5-BBA0BF8E1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131" y="451066"/>
            <a:ext cx="4550196" cy="33368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B65E2D-6B6E-DD4F-B321-FA073292A2A3}"/>
              </a:ext>
            </a:extLst>
          </p:cNvPr>
          <p:cNvSpPr txBox="1"/>
          <p:nvPr/>
        </p:nvSpPr>
        <p:spPr>
          <a:xfrm>
            <a:off x="3063985" y="3841062"/>
            <a:ext cx="1195137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en-US" sz="2400" b="1" i="0" cap="all" dirty="0">
                <a:solidFill>
                  <a:schemeClr val="bg1"/>
                </a:solidFill>
                <a:effectLst/>
                <a:latin typeface="SparkGauge"/>
              </a:rPr>
              <a:t>$12.95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F18F19-233E-554E-8006-FC4F7F3DE9B3}"/>
              </a:ext>
            </a:extLst>
          </p:cNvPr>
          <p:cNvSpPr txBox="1"/>
          <p:nvPr/>
        </p:nvSpPr>
        <p:spPr>
          <a:xfrm>
            <a:off x="6019838" y="4575007"/>
            <a:ext cx="28674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learn.sparkfun.com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4891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39D66-AAA6-CD4A-82E5-13C84AAD5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46" y="162801"/>
            <a:ext cx="4119154" cy="492443"/>
          </a:xfrm>
        </p:spPr>
        <p:txBody>
          <a:bodyPr/>
          <a:lstStyle/>
          <a:p>
            <a:r>
              <a:rPr lang="en-US" dirty="0"/>
              <a:t>OLED Digital Displays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CE17A-8D30-AF43-8B96-67540E620BE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Micro OLED Breakout (</a:t>
            </a:r>
            <a:r>
              <a:rPr lang="en-US" b="1" dirty="0" err="1">
                <a:solidFill>
                  <a:srgbClr val="FF0000"/>
                </a:solidFill>
              </a:rPr>
              <a:t>Qwiic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  <a:p>
            <a:r>
              <a:rPr lang="en-US" dirty="0"/>
              <a:t>64 pixels wide and 48 pixels</a:t>
            </a:r>
          </a:p>
          <a:p>
            <a:r>
              <a:rPr lang="en-US" dirty="0"/>
              <a:t>4 font sizes – Blue monochrome</a:t>
            </a:r>
          </a:p>
          <a:p>
            <a:r>
              <a:rPr lang="en-US" dirty="0"/>
              <a:t>Can ‘draw’ with geometry!</a:t>
            </a:r>
          </a:p>
          <a:p>
            <a:r>
              <a:rPr lang="en-US" dirty="0"/>
              <a:t>Easy to use code!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6D8FF5-1A4F-7047-8964-3EE89B4C8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610" y="2322999"/>
            <a:ext cx="2702275" cy="2066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3C4978-9DD7-004A-BC2A-42B2D0714AAE}"/>
              </a:ext>
            </a:extLst>
          </p:cNvPr>
          <p:cNvSpPr txBox="1"/>
          <p:nvPr/>
        </p:nvSpPr>
        <p:spPr>
          <a:xfrm>
            <a:off x="202717" y="3822391"/>
            <a:ext cx="1163053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en-US" b="1" i="0" cap="all" dirty="0">
                <a:solidFill>
                  <a:schemeClr val="bg1"/>
                </a:solidFill>
                <a:effectLst/>
                <a:latin typeface="SparkGauge"/>
              </a:rPr>
              <a:t>$18.50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9037B5-F81B-5048-A77D-981B406A700A}"/>
              </a:ext>
            </a:extLst>
          </p:cNvPr>
          <p:cNvSpPr txBox="1"/>
          <p:nvPr/>
        </p:nvSpPr>
        <p:spPr>
          <a:xfrm>
            <a:off x="5009176" y="3862926"/>
            <a:ext cx="1163053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cap="all" dirty="0">
                <a:solidFill>
                  <a:schemeClr val="bg1"/>
                </a:solidFill>
                <a:latin typeface="SparkGauge"/>
              </a:rPr>
              <a:t>$42.95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0CDCF6-4408-E34F-87A5-0358F8F27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068" y="1250640"/>
            <a:ext cx="2554136" cy="257175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783D7A-8309-8349-9598-6E9CF113F572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4744988" y="839335"/>
            <a:ext cx="3902265" cy="206609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Transparent Graphical OLED Breakout</a:t>
            </a:r>
            <a:r>
              <a:rPr lang="en-US" dirty="0"/>
              <a:t> (</a:t>
            </a:r>
            <a:r>
              <a:rPr lang="en-US" dirty="0" err="1"/>
              <a:t>Qwiic</a:t>
            </a:r>
            <a:r>
              <a:rPr lang="en-US" dirty="0"/>
              <a:t>)</a:t>
            </a:r>
          </a:p>
          <a:p>
            <a:r>
              <a:rPr lang="en-US" dirty="0"/>
              <a:t>Very cool</a:t>
            </a:r>
          </a:p>
          <a:p>
            <a:r>
              <a:rPr lang="en-US" dirty="0"/>
              <a:t>Like a window!</a:t>
            </a:r>
          </a:p>
          <a:p>
            <a:endParaRPr lang="en-US" dirty="0"/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34B1BB98-1DEC-6B41-BCC9-C1E17C53EDA8}"/>
              </a:ext>
            </a:extLst>
          </p:cNvPr>
          <p:cNvSpPr/>
          <p:nvPr/>
        </p:nvSpPr>
        <p:spPr>
          <a:xfrm>
            <a:off x="2916337" y="2137470"/>
            <a:ext cx="1753347" cy="1093969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DEMO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73032D-F0C3-D545-B533-76999D7FF12B}"/>
              </a:ext>
            </a:extLst>
          </p:cNvPr>
          <p:cNvSpPr txBox="1"/>
          <p:nvPr/>
        </p:nvSpPr>
        <p:spPr>
          <a:xfrm>
            <a:off x="6019838" y="4575007"/>
            <a:ext cx="28674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learn.sparkfun.com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300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86300-5B80-4B4E-BBD5-6F443D224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46" y="136675"/>
            <a:ext cx="8238308" cy="492443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Learning Objectives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2A56CA-0A9B-734E-A92A-ECCC5D1AC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0842" y="834189"/>
            <a:ext cx="7966724" cy="3258255"/>
          </a:xfrm>
        </p:spPr>
        <p:txBody>
          <a:bodyPr>
            <a:normAutofit fontScale="92500" lnSpcReduction="10000"/>
          </a:bodyPr>
          <a:lstStyle/>
          <a:p>
            <a:pPr marL="469900" marR="343535" indent="-457200">
              <a:lnSpc>
                <a:spcPct val="112000"/>
              </a:lnSpc>
              <a:spcBef>
                <a:spcPts val="100"/>
              </a:spcBef>
              <a:spcAft>
                <a:spcPts val="1200"/>
              </a:spcAft>
              <a:buSzPct val="80000"/>
              <a:buFontTx/>
              <a:buAutoNum type="arabicPeriod"/>
              <a:tabLst>
                <a:tab pos="469265" algn="l"/>
                <a:tab pos="469900" algn="l"/>
              </a:tabLst>
            </a:pPr>
            <a:r>
              <a:rPr lang="en-US" spc="-5" dirty="0"/>
              <a:t>Discuss the differences between computer science, programming, and computational thinking, and why </a:t>
            </a:r>
            <a:r>
              <a:rPr lang="en-US" u="sng" spc="-5" dirty="0">
                <a:highlight>
                  <a:srgbClr val="FFF6DC"/>
                </a:highlight>
              </a:rPr>
              <a:t>computational thinking </a:t>
            </a:r>
            <a:r>
              <a:rPr lang="en-US" spc="-5" dirty="0"/>
              <a:t>defined in </a:t>
            </a:r>
            <a:r>
              <a:rPr lang="en-US" i="1" u="sng" spc="-5" dirty="0">
                <a:highlight>
                  <a:srgbClr val="FFF6DC"/>
                </a:highlight>
              </a:rPr>
              <a:t>MITECS</a:t>
            </a:r>
            <a:r>
              <a:rPr lang="en-US" spc="-5" dirty="0"/>
              <a:t> should be used throughout the entire K-12 curriculum.</a:t>
            </a:r>
          </a:p>
          <a:p>
            <a:pPr marL="469900" marR="343535" indent="-457200">
              <a:lnSpc>
                <a:spcPct val="112000"/>
              </a:lnSpc>
              <a:spcBef>
                <a:spcPts val="100"/>
              </a:spcBef>
              <a:spcAft>
                <a:spcPts val="1200"/>
              </a:spcAft>
              <a:buSzPct val="80000"/>
              <a:buAutoNum type="arabicPeriod"/>
              <a:tabLst>
                <a:tab pos="469265" algn="l"/>
                <a:tab pos="469900" algn="l"/>
              </a:tabLst>
            </a:pPr>
            <a:r>
              <a:rPr lang="en-US" spc="-5" dirty="0"/>
              <a:t>Compare the difference between the World Wide Web, Robotics and the Internet of Things (IoT) by </a:t>
            </a:r>
            <a:r>
              <a:rPr lang="en-US" i="1" u="sng" spc="-5" dirty="0">
                <a:highlight>
                  <a:srgbClr val="FFF6DC"/>
                </a:highlight>
              </a:rPr>
              <a:t>demonstrating examples of IoT </a:t>
            </a:r>
            <a:r>
              <a:rPr lang="en-US" spc="-5" dirty="0"/>
              <a:t>and list </a:t>
            </a:r>
            <a:r>
              <a:rPr lang="en-US" i="1" u="sng" spc="-5" dirty="0"/>
              <a:t>resources</a:t>
            </a:r>
            <a:r>
              <a:rPr lang="en-US" spc="-5" dirty="0"/>
              <a:t> required for implementation of the IoT projects.</a:t>
            </a:r>
          </a:p>
          <a:p>
            <a:pPr marL="469900" marR="343535" indent="-457200">
              <a:lnSpc>
                <a:spcPct val="112000"/>
              </a:lnSpc>
              <a:spcBef>
                <a:spcPts val="100"/>
              </a:spcBef>
              <a:spcAft>
                <a:spcPts val="1200"/>
              </a:spcAft>
              <a:buSzPct val="80000"/>
              <a:buAutoNum type="arabicPeriod"/>
              <a:tabLst>
                <a:tab pos="469265" algn="l"/>
                <a:tab pos="469900" algn="l"/>
              </a:tabLst>
            </a:pPr>
            <a:r>
              <a:rPr lang="en-US" spc="-5" dirty="0"/>
              <a:t>Describe </a:t>
            </a:r>
            <a:r>
              <a:rPr lang="en-US" i="1" u="sng" spc="-5" dirty="0">
                <a:highlight>
                  <a:srgbClr val="FFF6DC"/>
                </a:highlight>
              </a:rPr>
              <a:t>pedagogical methods </a:t>
            </a:r>
            <a:r>
              <a:rPr lang="en-US" spc="-5" dirty="0"/>
              <a:t>to promote engagement and empower students, as students work in groups, implement computational thinking and integrate IoT technologies to solve real-world problems.</a:t>
            </a:r>
            <a:endParaRPr lang="en-US" dirty="0"/>
          </a:p>
          <a:p>
            <a:pPr>
              <a:spcAft>
                <a:spcPts val="1200"/>
              </a:spcAft>
              <a:buSzPct val="80000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426284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7B03A-3320-C248-BA32-45FB41392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LED Stick APA 102C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9D92D-D0C3-7F4D-AE0A-3202530FE5A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Qwiic_Micro_OLED_Py</a:t>
            </a:r>
            <a:endParaRPr lang="en-US" dirty="0"/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44591A5-E5B7-1D40-ACA3-D49B1C62EAC9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/>
          <a:stretch>
            <a:fillRect/>
          </a:stretch>
        </p:blipFill>
        <p:spPr>
          <a:xfrm>
            <a:off x="381000" y="1657921"/>
            <a:ext cx="4114800" cy="24536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33812E-3B5A-7442-805B-9978C41FE3BB}"/>
              </a:ext>
            </a:extLst>
          </p:cNvPr>
          <p:cNvSpPr txBox="1"/>
          <p:nvPr/>
        </p:nvSpPr>
        <p:spPr>
          <a:xfrm>
            <a:off x="88231" y="461136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 the Docs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54871E-D28A-924A-9096-22DE1B02C8D9}"/>
              </a:ext>
            </a:extLst>
          </p:cNvPr>
          <p:cNvSpPr txBox="1"/>
          <p:nvPr/>
        </p:nvSpPr>
        <p:spPr>
          <a:xfrm>
            <a:off x="1925053" y="461136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Qwiic LED Stick Python Package</a:t>
            </a:r>
            <a:endParaRPr lang="en-US" b="0" i="0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8CAE0F-902F-414F-85F1-B55EF5FBBA6C}"/>
              </a:ext>
            </a:extLst>
          </p:cNvPr>
          <p:cNvSpPr txBox="1"/>
          <p:nvPr/>
        </p:nvSpPr>
        <p:spPr>
          <a:xfrm>
            <a:off x="455023" y="3234004"/>
            <a:ext cx="1042737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cap="all" dirty="0"/>
              <a:t>$10.95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D3824F-CF21-C24E-A36D-4228562544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2" b="10858"/>
          <a:stretch/>
        </p:blipFill>
        <p:spPr>
          <a:xfrm>
            <a:off x="5503972" y="1572329"/>
            <a:ext cx="3551797" cy="3039038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136CB84-232E-524D-975E-B8B3E52696F7}"/>
              </a:ext>
            </a:extLst>
          </p:cNvPr>
          <p:cNvSpPr txBox="1">
            <a:spLocks/>
          </p:cNvSpPr>
          <p:nvPr/>
        </p:nvSpPr>
        <p:spPr>
          <a:xfrm>
            <a:off x="5122207" y="811646"/>
            <a:ext cx="3596678" cy="3520208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sz="2000" b="0" i="0">
                <a:solidFill>
                  <a:srgbClr val="59595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/>
              <a:t>Can easily ‘find’ the I2C addresses using the </a:t>
            </a:r>
            <a:r>
              <a:rPr lang="en-US" kern="0" dirty="0" err="1"/>
              <a:t>Qwiic</a:t>
            </a:r>
            <a:r>
              <a:rPr lang="en-US" kern="0" dirty="0"/>
              <a:t> libraries </a:t>
            </a:r>
          </a:p>
          <a:p>
            <a:br>
              <a:rPr lang="en-US" kern="0" dirty="0"/>
            </a:br>
            <a:endParaRPr lang="en-US" kern="0" dirty="0"/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7294457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669BB-DF70-3E40-B602-900765F67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62801"/>
            <a:ext cx="6910136" cy="861774"/>
          </a:xfrm>
        </p:spPr>
        <p:txBody>
          <a:bodyPr/>
          <a:lstStyle/>
          <a:p>
            <a:r>
              <a:rPr lang="en-US" sz="2800" dirty="0"/>
              <a:t>Pulse Oximeter and Heart Rate Sensor - MAX30101 &amp; MAX32664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33275-B7E9-6947-9EC8-A4B57E0DC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8601" y="1342341"/>
            <a:ext cx="4267202" cy="2989513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MAX30101</a:t>
            </a:r>
            <a:r>
              <a:rPr lang="en-US" dirty="0"/>
              <a:t> is the </a:t>
            </a:r>
            <a:r>
              <a:rPr lang="en-US" b="1" dirty="0">
                <a:solidFill>
                  <a:srgbClr val="FF0000"/>
                </a:solidFill>
              </a:rPr>
              <a:t>Optical</a:t>
            </a:r>
            <a:r>
              <a:rPr lang="en-US" dirty="0"/>
              <a:t> Sensor. 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MAX32664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analyzes the data </a:t>
            </a:r>
            <a:r>
              <a:rPr lang="en-US" dirty="0"/>
              <a:t>using algorithms to determine </a:t>
            </a:r>
            <a:r>
              <a:rPr lang="en-US" b="1" dirty="0">
                <a:solidFill>
                  <a:srgbClr val="FF0000"/>
                </a:solidFill>
              </a:rPr>
              <a:t>heart rate </a:t>
            </a:r>
            <a:r>
              <a:rPr lang="en-US" dirty="0"/>
              <a:t>and blood </a:t>
            </a:r>
            <a:r>
              <a:rPr lang="en-US" b="1" dirty="0">
                <a:solidFill>
                  <a:srgbClr val="FF0000"/>
                </a:solidFill>
              </a:rPr>
              <a:t>oxygen saturation </a:t>
            </a:r>
            <a:r>
              <a:rPr lang="en-US" dirty="0"/>
              <a:t>(SpO2). 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SpO2</a:t>
            </a:r>
            <a:r>
              <a:rPr lang="en-US" dirty="0"/>
              <a:t> = percentage of hemoglobin saturated with O2. Includes sensor's confidence level. Over 90% consistent with compared to commercial products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B9C144-6225-F149-918C-A86F9F0D454B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4572000" y="1342341"/>
            <a:ext cx="4114800" cy="2461993"/>
          </a:xfrm>
          <a:prstGeom prst="rect">
            <a:avLst/>
          </a:prstGeom>
        </p:spPr>
      </p:pic>
      <p:sp>
        <p:nvSpPr>
          <p:cNvPr id="7" name="TextBox 6">
            <a:hlinkClick r:id="rId3"/>
            <a:extLst>
              <a:ext uri="{FF2B5EF4-FFF2-40B4-BE49-F238E27FC236}">
                <a16:creationId xmlns:a16="http://schemas.microsoft.com/office/drawing/2014/main" id="{DB6AE570-E268-FA4D-B6B1-4EB445FA0026}"/>
              </a:ext>
            </a:extLst>
          </p:cNvPr>
          <p:cNvSpPr txBox="1"/>
          <p:nvPr/>
        </p:nvSpPr>
        <p:spPr>
          <a:xfrm>
            <a:off x="76202" y="4611367"/>
            <a:ext cx="37498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Hookup Guide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D5CA5F-7101-5F46-9494-4D89422059FA}"/>
              </a:ext>
            </a:extLst>
          </p:cNvPr>
          <p:cNvSpPr txBox="1"/>
          <p:nvPr/>
        </p:nvSpPr>
        <p:spPr>
          <a:xfrm>
            <a:off x="1884948" y="4611367"/>
            <a:ext cx="21015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Maxim User Guide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167938-8237-604D-B80F-94A3B46270B9}"/>
              </a:ext>
            </a:extLst>
          </p:cNvPr>
          <p:cNvSpPr txBox="1"/>
          <p:nvPr/>
        </p:nvSpPr>
        <p:spPr>
          <a:xfrm>
            <a:off x="3986463" y="4611367"/>
            <a:ext cx="52056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chemeClr val="bg1"/>
                </a:solidFill>
                <a:effectLst/>
                <a:latin typeface="Montserrat" pitchFamily="2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Photodetector (MAX30101) Hookup Guide</a:t>
            </a:r>
            <a:endParaRPr lang="en-US" b="0" i="0" dirty="0">
              <a:solidFill>
                <a:schemeClr val="bg1"/>
              </a:solidFill>
              <a:effectLst/>
              <a:latin typeface="Montserra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FBF4DE-011F-1247-BB92-3D390E6A0CAD}"/>
              </a:ext>
            </a:extLst>
          </p:cNvPr>
          <p:cNvSpPr txBox="1"/>
          <p:nvPr/>
        </p:nvSpPr>
        <p:spPr>
          <a:xfrm>
            <a:off x="5265823" y="4068936"/>
            <a:ext cx="37337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6"/>
              </a:rPr>
              <a:t>GitHub </a:t>
            </a:r>
            <a:r>
              <a:rPr lang="en-US" dirty="0" err="1">
                <a:hlinkClick r:id="rId6"/>
              </a:rPr>
              <a:t>pimoroni</a:t>
            </a:r>
            <a:r>
              <a:rPr lang="en-US" dirty="0">
                <a:hlinkClick r:id="rId6"/>
              </a:rPr>
              <a:t> max30105-python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623A5A-70A8-DB40-BC3B-C2BFCF15B0DD}"/>
              </a:ext>
            </a:extLst>
          </p:cNvPr>
          <p:cNvSpPr txBox="1"/>
          <p:nvPr/>
        </p:nvSpPr>
        <p:spPr>
          <a:xfrm>
            <a:off x="5105401" y="3751969"/>
            <a:ext cx="4596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Python Library</a:t>
            </a:r>
            <a:endParaRPr lang="en-US" b="1" cap="all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46932B-B388-614C-B8A4-7D95840B0EDB}"/>
              </a:ext>
            </a:extLst>
          </p:cNvPr>
          <p:cNvSpPr txBox="1"/>
          <p:nvPr/>
        </p:nvSpPr>
        <p:spPr>
          <a:xfrm>
            <a:off x="7776411" y="162801"/>
            <a:ext cx="100664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cap="all" dirty="0"/>
              <a:t>$42.95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358D01-54EC-E149-96B9-209613B61B63}"/>
              </a:ext>
            </a:extLst>
          </p:cNvPr>
          <p:cNvSpPr txBox="1"/>
          <p:nvPr/>
        </p:nvSpPr>
        <p:spPr>
          <a:xfrm>
            <a:off x="144379" y="4166910"/>
            <a:ext cx="536207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 err="1"/>
              <a:t>Pimoroni</a:t>
            </a:r>
            <a:r>
              <a:rPr lang="en-US" sz="1100" dirty="0"/>
              <a:t> has the python library for MAX30101 - same sensor with a different name. </a:t>
            </a:r>
          </a:p>
        </p:txBody>
      </p:sp>
    </p:spTree>
    <p:extLst>
      <p:ext uri="{BB962C8B-B14F-4D97-AF65-F5344CB8AC3E}">
        <p14:creationId xmlns:p14="http://schemas.microsoft.com/office/powerpoint/2010/main" val="7895099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3F680-7C09-AD46-9065-874AA6C9E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when you can buy a Pulse Oximeter?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ACBB9-A7EC-D24A-AD98-833407EC8E2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hlinkClick r:id="rId2"/>
              </a:rPr>
              <a:t>A healthcare IoT prototype for responsive oxygen therapy treatment of COPD patients</a:t>
            </a:r>
            <a:endParaRPr lang="en-US" dirty="0"/>
          </a:p>
          <a:p>
            <a:endParaRPr lang="en-US" dirty="0"/>
          </a:p>
          <a:p>
            <a:r>
              <a:rPr lang="en-US" dirty="0"/>
              <a:t>More than 1.5 million adults in the United States use supplemental oxygen f </a:t>
            </a:r>
            <a:r>
              <a:rPr lang="en-US" dirty="0">
                <a:hlinkClick r:id="rId2"/>
              </a:rPr>
              <a:t>Khan_Thesis</a:t>
            </a:r>
            <a:br>
              <a:rPr lang="en-US" dirty="0"/>
            </a:br>
            <a:br>
              <a:rPr lang="en-US" dirty="0"/>
            </a:br>
            <a:r>
              <a:rPr lang="en-US" dirty="0">
                <a:hlinkClick r:id="rId3"/>
              </a:rPr>
              <a:t>Economical and Wearable Pulse Oximeter using IoT</a:t>
            </a:r>
            <a:r>
              <a:rPr lang="en-US" dirty="0"/>
              <a:t>, 2021, found 90% accuracy when result are compare with commercial health band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DA6860-98D8-7D44-A244-FC08DD3BA03E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hlinkClick r:id="rId4"/>
              </a:rPr>
              <a:t>Pulse Oximeter Wireless Data Logger Created by John Park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5"/>
              </a:rPr>
              <a:t>Heart rate (HR) sensors Photoplethysmography, because that's a real word</a:t>
            </a:r>
            <a:r>
              <a:rPr lang="en-US" dirty="0"/>
              <a:t> Martin Fitzpatrick  23 January 2021</a:t>
            </a:r>
          </a:p>
          <a:p>
            <a:endParaRPr lang="en-US" dirty="0"/>
          </a:p>
          <a:p>
            <a:r>
              <a:rPr lang="en-US" dirty="0">
                <a:hlinkClick r:id="rId6"/>
              </a:rPr>
              <a:t>Building a MicroPython heart rate monitor Finding the beat in HR sensor data</a:t>
            </a:r>
            <a:r>
              <a:rPr lang="en-US" dirty="0"/>
              <a:t> Martin Fitzpatrick  21 January 2021</a:t>
            </a:r>
          </a:p>
        </p:txBody>
      </p:sp>
    </p:spTree>
    <p:extLst>
      <p:ext uri="{BB962C8B-B14F-4D97-AF65-F5344CB8AC3E}">
        <p14:creationId xmlns:p14="http://schemas.microsoft.com/office/powerpoint/2010/main" val="11515399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A5465-A850-3443-A9C1-67A431BA9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23" y="162801"/>
            <a:ext cx="6523293" cy="492443"/>
          </a:xfrm>
        </p:spPr>
        <p:txBody>
          <a:bodyPr/>
          <a:lstStyle/>
          <a:p>
            <a:r>
              <a:rPr lang="en-US" dirty="0"/>
              <a:t>Capacitive Touch Slider (CAP1203)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0455C-4402-B04E-9E01-6B30D6FCA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7206" y="922420"/>
            <a:ext cx="3783932" cy="354487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3 different buttons!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Enable a touch input to act as a </a:t>
            </a:r>
            <a:r>
              <a:rPr lang="en-US" sz="2400" b="1" dirty="0"/>
              <a:t>power</a:t>
            </a:r>
            <a:r>
              <a:rPr lang="en-US" sz="2400" dirty="0"/>
              <a:t> button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Customize sensitivity for your own touch pads</a:t>
            </a:r>
          </a:p>
          <a:p>
            <a:endParaRPr lang="en-US" sz="2400" dirty="0"/>
          </a:p>
          <a:p>
            <a:endParaRPr lang="en-US" sz="2400" dirty="0"/>
          </a:p>
          <a:p>
            <a:br>
              <a:rPr lang="en-US" sz="2400" dirty="0"/>
            </a:br>
            <a:endParaRPr lang="en-US" sz="2400" dirty="0"/>
          </a:p>
          <a:p>
            <a:endParaRPr lang="en-US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5F751A-CB51-444D-8B5D-39984C068F68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5031016" y="1078041"/>
            <a:ext cx="3884384" cy="29874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4A654E-DEFC-6F49-A3EE-CE4A59BF7CAA}"/>
              </a:ext>
            </a:extLst>
          </p:cNvPr>
          <p:cNvSpPr txBox="1"/>
          <p:nvPr/>
        </p:nvSpPr>
        <p:spPr>
          <a:xfrm>
            <a:off x="152400" y="461136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Hookup Guide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A6D0F8-BCA8-B844-B7CA-E4A723B3E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122631"/>
            <a:ext cx="4267200" cy="8623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0EED18-A97C-5449-A864-F3F3BEE079A0}"/>
              </a:ext>
            </a:extLst>
          </p:cNvPr>
          <p:cNvSpPr txBox="1"/>
          <p:nvPr/>
        </p:nvSpPr>
        <p:spPr>
          <a:xfrm>
            <a:off x="7916779" y="224356"/>
            <a:ext cx="111492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cap="all" dirty="0"/>
              <a:t>$6.50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614782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50CA0-688B-F74F-B68D-B3E2603672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2997" y="811646"/>
            <a:ext cx="4114800" cy="3517316"/>
          </a:xfrm>
        </p:spPr>
        <p:txBody>
          <a:bodyPr/>
          <a:lstStyle/>
          <a:p>
            <a:r>
              <a:rPr lang="en-US" b="1" dirty="0">
                <a:solidFill>
                  <a:srgbClr val="0F5DF8"/>
                </a:solidFill>
              </a:rPr>
              <a:t>64MB</a:t>
            </a:r>
            <a:r>
              <a:rPr lang="en-US" dirty="0"/>
              <a:t> to 32GB microSD cards</a:t>
            </a:r>
          </a:p>
          <a:p>
            <a:r>
              <a:rPr lang="en-US" dirty="0"/>
              <a:t>FAT16 and </a:t>
            </a:r>
            <a:r>
              <a:rPr lang="en-US" b="1" dirty="0">
                <a:solidFill>
                  <a:srgbClr val="0F5DF8"/>
                </a:solidFill>
              </a:rPr>
              <a:t>FAT32</a:t>
            </a:r>
            <a:r>
              <a:rPr lang="en-US" dirty="0"/>
              <a:t> formats.</a:t>
            </a:r>
          </a:p>
          <a:p>
            <a:r>
              <a:rPr lang="en-US" dirty="0"/>
              <a:t>Can chain with Mux</a:t>
            </a:r>
          </a:p>
          <a:p>
            <a:r>
              <a:rPr lang="en-US" dirty="0"/>
              <a:t>20,000 </a:t>
            </a:r>
            <a:r>
              <a:rPr lang="en-US" b="1" dirty="0"/>
              <a:t>bytes per second </a:t>
            </a:r>
            <a:r>
              <a:rPr lang="en-US" dirty="0"/>
              <a:t>at 400kHz.</a:t>
            </a:r>
          </a:p>
          <a:p>
            <a:endParaRPr lang="en-US" dirty="0"/>
          </a:p>
          <a:p>
            <a:r>
              <a:rPr lang="en-US" dirty="0"/>
              <a:t>Alternative: </a:t>
            </a:r>
          </a:p>
          <a:p>
            <a:r>
              <a:rPr lang="en-US" b="1" dirty="0" err="1">
                <a:solidFill>
                  <a:srgbClr val="0F5DF8"/>
                </a:solidFill>
              </a:rPr>
              <a:t>OpenLog</a:t>
            </a:r>
            <a:r>
              <a:rPr lang="en-US" b="1" dirty="0">
                <a:solidFill>
                  <a:srgbClr val="0F5DF8"/>
                </a:solidFill>
              </a:rPr>
              <a:t> Artemis </a:t>
            </a:r>
            <a:r>
              <a:rPr lang="en-US" dirty="0"/>
              <a:t>– 500,000bps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8D00E0-B30D-D044-8007-56ABC331E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Log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27FF73-DF53-B349-9BD6-BCA432A7591A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4730215" y="814388"/>
            <a:ext cx="3798370" cy="3517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16E594-3879-F14D-8AEE-9CC3B1D873AC}"/>
              </a:ext>
            </a:extLst>
          </p:cNvPr>
          <p:cNvSpPr txBox="1"/>
          <p:nvPr/>
        </p:nvSpPr>
        <p:spPr>
          <a:xfrm>
            <a:off x="7718430" y="224356"/>
            <a:ext cx="970547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en-US" b="1" i="0" cap="all" dirty="0">
                <a:solidFill>
                  <a:srgbClr val="FFF6DC"/>
                </a:solidFill>
                <a:effectLst/>
                <a:latin typeface="SparkGauge"/>
              </a:rPr>
              <a:t>$18.50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76495B-D3F8-E54A-956F-C31822A912A6}"/>
              </a:ext>
            </a:extLst>
          </p:cNvPr>
          <p:cNvSpPr txBox="1"/>
          <p:nvPr/>
        </p:nvSpPr>
        <p:spPr>
          <a:xfrm>
            <a:off x="2360397" y="3914977"/>
            <a:ext cx="106680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en-US" b="1" i="0" cap="all" dirty="0">
                <a:solidFill>
                  <a:srgbClr val="FFF6DC"/>
                </a:solidFill>
                <a:effectLst/>
                <a:latin typeface="SparkGauge"/>
              </a:rPr>
              <a:t>$53.50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99DF0A-5D94-2147-A313-BA37EEEA0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97" y="3139459"/>
            <a:ext cx="2043554" cy="12999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04B2E0-4576-D641-9481-0B0FE7DF6170}"/>
              </a:ext>
            </a:extLst>
          </p:cNvPr>
          <p:cNvSpPr txBox="1"/>
          <p:nvPr/>
        </p:nvSpPr>
        <p:spPr>
          <a:xfrm>
            <a:off x="6019838" y="4575007"/>
            <a:ext cx="28674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learn.sparkfun.com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6028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046A3C-4B66-9F4C-971D-1BB7C2C54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75" y="566854"/>
            <a:ext cx="7848600" cy="1661993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POGIL </a:t>
            </a:r>
            <a:br>
              <a:rPr lang="en-US" b="1" dirty="0"/>
            </a:br>
            <a:r>
              <a:rPr lang="en-US" dirty="0"/>
              <a:t>How to design group projects to keep students engaged and empowered</a:t>
            </a:r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794336-E087-374B-BFD8-76942F6E01F1}"/>
              </a:ext>
            </a:extLst>
          </p:cNvPr>
          <p:cNvSpPr txBox="1"/>
          <p:nvPr/>
        </p:nvSpPr>
        <p:spPr>
          <a:xfrm>
            <a:off x="3982454" y="2914654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i="1" dirty="0">
                <a:solidFill>
                  <a:schemeClr val="bg1"/>
                </a:solidFill>
              </a:rPr>
              <a:t>Why POGIL?</a:t>
            </a:r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7A1CD8BE-4598-8148-BB08-BB3D3636A96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9717" y="2510776"/>
            <a:ext cx="3406220" cy="230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037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0424" y="229108"/>
            <a:ext cx="81006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solidFill>
                  <a:srgbClr val="0F5DF8"/>
                </a:solidFill>
                <a:latin typeface="Arial"/>
                <a:cs typeface="Arial"/>
              </a:rPr>
              <a:t>POGIL</a:t>
            </a:r>
            <a:r>
              <a:rPr sz="2800" b="1" spc="-10" dirty="0">
                <a:solidFill>
                  <a:srgbClr val="0F5DF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</a:rPr>
              <a:t>-</a:t>
            </a:r>
            <a:r>
              <a:rPr sz="2800" spc="-5" dirty="0">
                <a:solidFill>
                  <a:srgbClr val="000000"/>
                </a:solidFill>
              </a:rPr>
              <a:t> </a:t>
            </a:r>
            <a:r>
              <a:rPr sz="2800" dirty="0">
                <a:solidFill>
                  <a:srgbClr val="FF0000"/>
                </a:solidFill>
              </a:rPr>
              <a:t>Process</a:t>
            </a:r>
            <a:r>
              <a:rPr sz="2800" spc="-5" dirty="0">
                <a:solidFill>
                  <a:srgbClr val="FF0000"/>
                </a:solidFill>
              </a:rPr>
              <a:t> </a:t>
            </a:r>
            <a:r>
              <a:rPr sz="2800" dirty="0">
                <a:solidFill>
                  <a:srgbClr val="FF0000"/>
                </a:solidFill>
              </a:rPr>
              <a:t>Oriented</a:t>
            </a:r>
            <a:r>
              <a:rPr sz="2800" spc="-5" dirty="0">
                <a:solidFill>
                  <a:srgbClr val="FF0000"/>
                </a:solidFill>
              </a:rPr>
              <a:t> </a:t>
            </a:r>
            <a:r>
              <a:rPr sz="2800" dirty="0">
                <a:solidFill>
                  <a:srgbClr val="FF0000"/>
                </a:solidFill>
              </a:rPr>
              <a:t>Guided</a:t>
            </a:r>
            <a:r>
              <a:rPr sz="2800" spc="-5" dirty="0">
                <a:solidFill>
                  <a:srgbClr val="FF0000"/>
                </a:solidFill>
              </a:rPr>
              <a:t> </a:t>
            </a:r>
            <a:r>
              <a:rPr sz="2800" dirty="0">
                <a:solidFill>
                  <a:srgbClr val="FF0000"/>
                </a:solidFill>
              </a:rPr>
              <a:t>Inquiry</a:t>
            </a:r>
            <a:r>
              <a:rPr sz="2800" spc="-5" dirty="0">
                <a:solidFill>
                  <a:srgbClr val="FF0000"/>
                </a:solidFill>
              </a:rPr>
              <a:t> </a:t>
            </a:r>
            <a:r>
              <a:rPr sz="2800" dirty="0">
                <a:solidFill>
                  <a:srgbClr val="FF0000"/>
                </a:solidFill>
              </a:rPr>
              <a:t>Learning</a:t>
            </a:r>
            <a:endParaRPr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4754958"/>
            <a:ext cx="3206750" cy="2241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z="1400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https://pogil.org/about-pogil/what-is-pogil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/>
              <a:t>46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52400" y="785959"/>
            <a:ext cx="4732421" cy="29836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b="1" spc="-5" dirty="0">
                <a:solidFill>
                  <a:srgbClr val="595959"/>
                </a:solidFill>
                <a:latin typeface="Arial"/>
                <a:cs typeface="Arial"/>
              </a:rPr>
              <a:t>POGIL </a:t>
            </a:r>
            <a:r>
              <a:rPr spc="-5" dirty="0">
                <a:solidFill>
                  <a:srgbClr val="595959"/>
                </a:solidFill>
                <a:latin typeface="Arial"/>
                <a:cs typeface="Arial"/>
              </a:rPr>
              <a:t>is </a:t>
            </a:r>
            <a:r>
              <a:rPr dirty="0">
                <a:solidFill>
                  <a:srgbClr val="595959"/>
                </a:solidFill>
                <a:latin typeface="Arial"/>
                <a:cs typeface="Arial"/>
              </a:rPr>
              <a:t>a</a:t>
            </a:r>
            <a:r>
              <a:rPr spc="-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FF0000"/>
                </a:solidFill>
                <a:latin typeface="Arial"/>
                <a:cs typeface="Arial"/>
              </a:rPr>
              <a:t>student-centered,</a:t>
            </a:r>
            <a:r>
              <a:rPr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FF0000"/>
                </a:solidFill>
                <a:latin typeface="Arial"/>
                <a:cs typeface="Arial"/>
              </a:rPr>
              <a:t>group-learning</a:t>
            </a:r>
            <a:r>
              <a:rPr b="1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595959"/>
                </a:solidFill>
                <a:latin typeface="Arial"/>
                <a:cs typeface="Arial"/>
              </a:rPr>
              <a:t>instructional</a:t>
            </a:r>
            <a:r>
              <a:rPr spc="-2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595959"/>
                </a:solidFill>
                <a:latin typeface="Arial"/>
                <a:cs typeface="Arial"/>
              </a:rPr>
              <a:t>strategy</a:t>
            </a:r>
            <a:r>
              <a:rPr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595959"/>
                </a:solidFill>
                <a:latin typeface="Arial"/>
                <a:cs typeface="Arial"/>
              </a:rPr>
              <a:t>&amp;</a:t>
            </a:r>
            <a:r>
              <a:rPr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595959"/>
                </a:solidFill>
                <a:latin typeface="Arial"/>
                <a:cs typeface="Arial"/>
              </a:rPr>
              <a:t>philosophy</a:t>
            </a:r>
            <a:endParaRPr dirty="0">
              <a:latin typeface="Arial"/>
              <a:cs typeface="Arial"/>
            </a:endParaRPr>
          </a:p>
          <a:p>
            <a:pPr marL="282575" indent="-174625">
              <a:lnSpc>
                <a:spcPct val="100000"/>
              </a:lnSpc>
              <a:spcBef>
                <a:spcPts val="1535"/>
              </a:spcBef>
              <a:buSzPct val="66666"/>
              <a:buChar char="○"/>
              <a:tabLst>
                <a:tab pos="282575" algn="l"/>
              </a:tabLst>
            </a:pPr>
            <a:r>
              <a:rPr spc="-5" dirty="0">
                <a:solidFill>
                  <a:srgbClr val="595959"/>
                </a:solidFill>
                <a:latin typeface="Arial"/>
                <a:cs typeface="Arial"/>
              </a:rPr>
              <a:t>Small,</a:t>
            </a:r>
            <a:r>
              <a:rPr spc="-3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b="1" u="sng" spc="-5" dirty="0">
                <a:solidFill>
                  <a:srgbClr val="0F5DF8"/>
                </a:solidFill>
                <a:latin typeface="Arial"/>
                <a:cs typeface="Arial"/>
              </a:rPr>
              <a:t>self-managed</a:t>
            </a:r>
            <a:r>
              <a:rPr b="1" u="sng" spc="-25" dirty="0">
                <a:solidFill>
                  <a:srgbClr val="0F5DF8"/>
                </a:solidFill>
                <a:latin typeface="Arial"/>
                <a:cs typeface="Arial"/>
              </a:rPr>
              <a:t> </a:t>
            </a:r>
            <a:r>
              <a:rPr b="1" u="sng" spc="-5" dirty="0">
                <a:solidFill>
                  <a:srgbClr val="0F5DF8"/>
                </a:solidFill>
                <a:latin typeface="Arial"/>
                <a:cs typeface="Arial"/>
              </a:rPr>
              <a:t>teams</a:t>
            </a:r>
            <a:endParaRPr u="sng" dirty="0">
              <a:latin typeface="Arial"/>
              <a:cs typeface="Arial"/>
            </a:endParaRPr>
          </a:p>
          <a:p>
            <a:pPr marL="282575" marR="319405" indent="-174625">
              <a:lnSpc>
                <a:spcPct val="115599"/>
              </a:lnSpc>
              <a:spcBef>
                <a:spcPts val="1200"/>
              </a:spcBef>
              <a:buSzPct val="66666"/>
              <a:buChar char="○"/>
              <a:tabLst>
                <a:tab pos="282575" algn="l"/>
              </a:tabLst>
            </a:pPr>
            <a:r>
              <a:rPr dirty="0">
                <a:solidFill>
                  <a:srgbClr val="595959"/>
                </a:solidFill>
                <a:latin typeface="Arial"/>
                <a:cs typeface="Arial"/>
              </a:rPr>
              <a:t>Instructor </a:t>
            </a:r>
            <a:r>
              <a:rPr spc="-5" dirty="0">
                <a:solidFill>
                  <a:srgbClr val="595959"/>
                </a:solidFill>
                <a:latin typeface="Arial"/>
                <a:cs typeface="Arial"/>
              </a:rPr>
              <a:t>is </a:t>
            </a:r>
            <a:r>
              <a:rPr dirty="0">
                <a:solidFill>
                  <a:srgbClr val="595959"/>
                </a:solidFill>
                <a:latin typeface="Arial"/>
                <a:cs typeface="Arial"/>
              </a:rPr>
              <a:t>a </a:t>
            </a:r>
            <a:r>
              <a:rPr b="1" u="sng" spc="-5" dirty="0">
                <a:solidFill>
                  <a:srgbClr val="0F5DF8"/>
                </a:solidFill>
                <a:latin typeface="Arial"/>
                <a:cs typeface="Arial"/>
              </a:rPr>
              <a:t>facilitator</a:t>
            </a:r>
            <a:r>
              <a:rPr b="1" spc="-5" dirty="0">
                <a:solidFill>
                  <a:srgbClr val="0F5DF8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0F5DF8"/>
                </a:solidFill>
                <a:latin typeface="Arial"/>
                <a:cs typeface="Arial"/>
              </a:rPr>
              <a:t>of </a:t>
            </a:r>
            <a:r>
              <a:rPr b="1" spc="-5" dirty="0">
                <a:solidFill>
                  <a:srgbClr val="0F5DF8"/>
                </a:solidFill>
                <a:latin typeface="Arial"/>
                <a:cs typeface="Arial"/>
              </a:rPr>
              <a:t>learning</a:t>
            </a:r>
            <a:r>
              <a:rPr spc="-5" dirty="0">
                <a:solidFill>
                  <a:srgbClr val="595959"/>
                </a:solidFill>
                <a:latin typeface="Arial"/>
                <a:cs typeface="Arial"/>
              </a:rPr>
              <a:t>, </a:t>
            </a:r>
            <a:r>
              <a:rPr spc="-49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595959"/>
                </a:solidFill>
                <a:latin typeface="Arial"/>
                <a:cs typeface="Arial"/>
              </a:rPr>
              <a:t>not</a:t>
            </a:r>
            <a:r>
              <a:rPr spc="-1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595959"/>
                </a:solidFill>
                <a:latin typeface="Arial"/>
                <a:cs typeface="Arial"/>
              </a:rPr>
              <a:t>the</a:t>
            </a:r>
            <a:r>
              <a:rPr spc="-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595959"/>
                </a:solidFill>
                <a:latin typeface="Arial"/>
                <a:cs typeface="Arial"/>
              </a:rPr>
              <a:t>source</a:t>
            </a:r>
            <a:r>
              <a:rPr spc="-5" dirty="0">
                <a:solidFill>
                  <a:srgbClr val="595959"/>
                </a:solidFill>
                <a:latin typeface="Arial"/>
                <a:cs typeface="Arial"/>
              </a:rPr>
              <a:t> of</a:t>
            </a:r>
            <a:r>
              <a:rPr spc="-1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595959"/>
                </a:solidFill>
                <a:latin typeface="Arial"/>
                <a:cs typeface="Arial"/>
              </a:rPr>
              <a:t>information.</a:t>
            </a:r>
            <a:endParaRPr dirty="0">
              <a:latin typeface="Arial"/>
              <a:cs typeface="Arial"/>
            </a:endParaRPr>
          </a:p>
          <a:p>
            <a:pPr marL="282575" marR="560070" indent="-174625">
              <a:lnSpc>
                <a:spcPct val="116100"/>
              </a:lnSpc>
              <a:spcBef>
                <a:spcPts val="1185"/>
              </a:spcBef>
              <a:buSzPct val="66666"/>
              <a:buChar char="○"/>
              <a:tabLst>
                <a:tab pos="282575" algn="l"/>
              </a:tabLst>
            </a:pPr>
            <a:r>
              <a:rPr dirty="0">
                <a:solidFill>
                  <a:srgbClr val="595959"/>
                </a:solidFill>
                <a:latin typeface="Arial"/>
                <a:cs typeface="Arial"/>
              </a:rPr>
              <a:t>Focus </a:t>
            </a:r>
            <a:r>
              <a:rPr spc="-5" dirty="0">
                <a:solidFill>
                  <a:srgbClr val="595959"/>
                </a:solidFill>
                <a:latin typeface="Arial"/>
                <a:cs typeface="Arial"/>
              </a:rPr>
              <a:t>is on </a:t>
            </a:r>
            <a:r>
              <a:rPr b="1" spc="-5" dirty="0">
                <a:solidFill>
                  <a:srgbClr val="0F5DF8"/>
                </a:solidFill>
                <a:latin typeface="Arial"/>
                <a:cs typeface="Arial"/>
              </a:rPr>
              <a:t>process skills </a:t>
            </a:r>
            <a:r>
              <a:rPr spc="-5" dirty="0">
                <a:solidFill>
                  <a:srgbClr val="595959"/>
                </a:solidFill>
                <a:latin typeface="Arial"/>
                <a:cs typeface="Arial"/>
              </a:rPr>
              <a:t>and </a:t>
            </a:r>
            <a:r>
              <a:rPr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b="1" u="sng" spc="-5" dirty="0">
                <a:solidFill>
                  <a:srgbClr val="0F5DF8"/>
                </a:solidFill>
                <a:latin typeface="Arial"/>
                <a:cs typeface="Arial"/>
              </a:rPr>
              <a:t>application </a:t>
            </a:r>
            <a:r>
              <a:rPr b="1" u="sng" dirty="0">
                <a:solidFill>
                  <a:srgbClr val="0F5DF8"/>
                </a:solidFill>
                <a:latin typeface="Arial"/>
                <a:cs typeface="Arial"/>
              </a:rPr>
              <a:t>of </a:t>
            </a:r>
            <a:r>
              <a:rPr b="1" u="sng" spc="-5" dirty="0">
                <a:solidFill>
                  <a:srgbClr val="0F5DF8"/>
                </a:solidFill>
                <a:latin typeface="Arial"/>
                <a:cs typeface="Arial"/>
              </a:rPr>
              <a:t>knowledge </a:t>
            </a:r>
            <a:r>
              <a:rPr b="1" dirty="0">
                <a:solidFill>
                  <a:srgbClr val="0F5DF8"/>
                </a:solidFill>
                <a:latin typeface="Arial"/>
                <a:cs typeface="Arial"/>
              </a:rPr>
              <a:t>to </a:t>
            </a:r>
            <a:r>
              <a:rPr b="1" spc="-5" dirty="0">
                <a:solidFill>
                  <a:srgbClr val="0F5DF8"/>
                </a:solidFill>
                <a:latin typeface="Arial"/>
                <a:cs typeface="Arial"/>
              </a:rPr>
              <a:t>new </a:t>
            </a:r>
            <a:r>
              <a:rPr b="1" spc="-490" dirty="0">
                <a:solidFill>
                  <a:srgbClr val="0F5DF8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0F5DF8"/>
                </a:solidFill>
                <a:latin typeface="Arial"/>
                <a:cs typeface="Arial"/>
              </a:rPr>
              <a:t>contexts</a:t>
            </a:r>
            <a:endParaRPr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84821" y="849186"/>
            <a:ext cx="3764676" cy="3139064"/>
          </a:xfrm>
          <a:prstGeom prst="rect">
            <a:avLst/>
          </a:prstGeom>
          <a:ln w="25387">
            <a:solidFill>
              <a:srgbClr val="FFAB40"/>
            </a:solidFill>
          </a:ln>
        </p:spPr>
        <p:txBody>
          <a:bodyPr vert="horz" wrap="square" lIns="0" tIns="102870" rIns="0" bIns="0" rtlCol="0">
            <a:spAutoFit/>
          </a:bodyPr>
          <a:lstStyle/>
          <a:p>
            <a:pPr marL="230504">
              <a:lnSpc>
                <a:spcPct val="100000"/>
              </a:lnSpc>
              <a:spcBef>
                <a:spcPts val="810"/>
              </a:spcBef>
            </a:pPr>
            <a:r>
              <a:rPr sz="1600" spc="-5" dirty="0">
                <a:solidFill>
                  <a:srgbClr val="595959"/>
                </a:solidFill>
                <a:latin typeface="Arial"/>
                <a:cs typeface="Arial"/>
              </a:rPr>
              <a:t>Students utilize</a:t>
            </a:r>
            <a:r>
              <a:rPr sz="1600" spc="-1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595959"/>
                </a:solidFill>
                <a:latin typeface="Arial"/>
                <a:cs typeface="Arial"/>
              </a:rPr>
              <a:t>7</a:t>
            </a:r>
            <a:r>
              <a:rPr sz="1600" spc="-1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595959"/>
                </a:solidFill>
                <a:latin typeface="Arial"/>
                <a:cs typeface="Arial"/>
              </a:rPr>
              <a:t>process</a:t>
            </a:r>
            <a:r>
              <a:rPr sz="160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595959"/>
                </a:solidFill>
                <a:latin typeface="Arial"/>
                <a:cs typeface="Arial"/>
              </a:rPr>
              <a:t>skills:</a:t>
            </a:r>
            <a:endParaRPr sz="1600" dirty="0">
              <a:latin typeface="Arial"/>
              <a:cs typeface="Arial"/>
            </a:endParaRPr>
          </a:p>
          <a:p>
            <a:pPr marL="500380" indent="-237490">
              <a:lnSpc>
                <a:spcPct val="100000"/>
              </a:lnSpc>
              <a:spcBef>
                <a:spcPts val="885"/>
              </a:spcBef>
              <a:buSzPct val="87500"/>
              <a:buAutoNum type="arabicPeriod"/>
              <a:tabLst>
                <a:tab pos="501015" algn="l"/>
              </a:tabLst>
            </a:pPr>
            <a:r>
              <a:rPr sz="1600" b="1" spc="-5" dirty="0">
                <a:solidFill>
                  <a:srgbClr val="595959"/>
                </a:solidFill>
                <a:latin typeface="Arial"/>
                <a:cs typeface="Arial"/>
              </a:rPr>
              <a:t>Teamwork</a:t>
            </a:r>
            <a:endParaRPr sz="1600" b="1" dirty="0">
              <a:latin typeface="Arial"/>
              <a:cs typeface="Arial"/>
            </a:endParaRPr>
          </a:p>
          <a:p>
            <a:pPr marL="500380" indent="-237490">
              <a:lnSpc>
                <a:spcPct val="100000"/>
              </a:lnSpc>
              <a:spcBef>
                <a:spcPts val="890"/>
              </a:spcBef>
              <a:buSzPct val="87500"/>
              <a:buAutoNum type="arabicPeriod"/>
              <a:tabLst>
                <a:tab pos="501015" algn="l"/>
              </a:tabLst>
            </a:pPr>
            <a:r>
              <a:rPr sz="1600" dirty="0">
                <a:solidFill>
                  <a:srgbClr val="595959"/>
                </a:solidFill>
                <a:latin typeface="Arial"/>
                <a:cs typeface="Arial"/>
              </a:rPr>
              <a:t>Oral</a:t>
            </a:r>
            <a:r>
              <a:rPr sz="1600" spc="-1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595959"/>
                </a:solidFill>
                <a:latin typeface="Arial"/>
                <a:cs typeface="Arial"/>
              </a:rPr>
              <a:t>and</a:t>
            </a:r>
            <a:r>
              <a:rPr sz="1600" spc="-1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595959"/>
                </a:solidFill>
                <a:latin typeface="Arial"/>
                <a:cs typeface="Arial"/>
              </a:rPr>
              <a:t>Written</a:t>
            </a:r>
            <a:r>
              <a:rPr sz="1600" spc="-1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Communication</a:t>
            </a:r>
            <a:endParaRPr sz="16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 marL="500380" indent="-237490">
              <a:lnSpc>
                <a:spcPct val="100000"/>
              </a:lnSpc>
              <a:spcBef>
                <a:spcPts val="865"/>
              </a:spcBef>
              <a:buSzPct val="87500"/>
              <a:buAutoNum type="arabicPeriod"/>
              <a:tabLst>
                <a:tab pos="501015" algn="l"/>
              </a:tabLst>
            </a:pP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Problem</a:t>
            </a:r>
            <a:r>
              <a:rPr sz="1600" b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Solving</a:t>
            </a:r>
            <a:endParaRPr sz="16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 marL="500380" indent="-237490">
              <a:lnSpc>
                <a:spcPct val="100000"/>
              </a:lnSpc>
              <a:spcBef>
                <a:spcPts val="885"/>
              </a:spcBef>
              <a:buSzPct val="87500"/>
              <a:buAutoNum type="arabicPeriod"/>
              <a:tabLst>
                <a:tab pos="501015" algn="l"/>
              </a:tabLst>
            </a:pPr>
            <a:r>
              <a:rPr sz="1600" b="1" spc="-5" dirty="0">
                <a:solidFill>
                  <a:srgbClr val="595959"/>
                </a:solidFill>
                <a:latin typeface="Arial"/>
                <a:cs typeface="Arial"/>
              </a:rPr>
              <a:t>Critical</a:t>
            </a:r>
            <a:r>
              <a:rPr sz="1600" b="1" spc="-4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595959"/>
                </a:solidFill>
                <a:latin typeface="Arial"/>
                <a:cs typeface="Arial"/>
              </a:rPr>
              <a:t>Thinking</a:t>
            </a:r>
            <a:endParaRPr sz="1600" b="1" dirty="0">
              <a:latin typeface="Arial"/>
              <a:cs typeface="Arial"/>
            </a:endParaRPr>
          </a:p>
          <a:p>
            <a:pPr marL="500380" indent="-237490">
              <a:lnSpc>
                <a:spcPct val="100000"/>
              </a:lnSpc>
              <a:spcBef>
                <a:spcPts val="890"/>
              </a:spcBef>
              <a:buSzPct val="87500"/>
              <a:buAutoNum type="arabicPeriod"/>
              <a:tabLst>
                <a:tab pos="501015" algn="l"/>
              </a:tabLst>
            </a:pPr>
            <a:r>
              <a:rPr sz="1600" spc="-5" dirty="0">
                <a:solidFill>
                  <a:srgbClr val="595959"/>
                </a:solidFill>
                <a:latin typeface="Arial"/>
                <a:cs typeface="Arial"/>
              </a:rPr>
              <a:t>Management</a:t>
            </a:r>
            <a:endParaRPr sz="1600" dirty="0">
              <a:latin typeface="Arial"/>
              <a:cs typeface="Arial"/>
            </a:endParaRPr>
          </a:p>
          <a:p>
            <a:pPr marL="500380" indent="-237490">
              <a:lnSpc>
                <a:spcPct val="100000"/>
              </a:lnSpc>
              <a:spcBef>
                <a:spcPts val="865"/>
              </a:spcBef>
              <a:buSzPct val="87500"/>
              <a:buAutoNum type="arabicPeriod"/>
              <a:tabLst>
                <a:tab pos="501015" algn="l"/>
              </a:tabLst>
            </a:pPr>
            <a:r>
              <a:rPr sz="1600" b="1" spc="-5" dirty="0">
                <a:solidFill>
                  <a:srgbClr val="595959"/>
                </a:solidFill>
                <a:latin typeface="Arial"/>
                <a:cs typeface="Arial"/>
              </a:rPr>
              <a:t>Information</a:t>
            </a:r>
            <a:r>
              <a:rPr sz="1600" b="1"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595959"/>
                </a:solidFill>
                <a:latin typeface="Arial"/>
                <a:cs typeface="Arial"/>
              </a:rPr>
              <a:t>Processing</a:t>
            </a:r>
            <a:endParaRPr sz="1600" b="1" dirty="0">
              <a:latin typeface="Arial"/>
              <a:cs typeface="Arial"/>
            </a:endParaRPr>
          </a:p>
          <a:p>
            <a:pPr marL="500380" marR="333375" indent="-236854">
              <a:lnSpc>
                <a:spcPct val="114999"/>
              </a:lnSpc>
              <a:spcBef>
                <a:spcPts val="600"/>
              </a:spcBef>
              <a:buSzPct val="87500"/>
              <a:buAutoNum type="arabicPeriod"/>
              <a:tabLst>
                <a:tab pos="501015" algn="l"/>
              </a:tabLst>
            </a:pPr>
            <a:r>
              <a:rPr sz="1600" spc="-5" dirty="0">
                <a:solidFill>
                  <a:srgbClr val="595959"/>
                </a:solidFill>
                <a:latin typeface="Arial"/>
                <a:cs typeface="Arial"/>
              </a:rPr>
              <a:t>Assessment (</a:t>
            </a:r>
            <a:r>
              <a:rPr sz="1600" b="1" spc="-5" dirty="0">
                <a:solidFill>
                  <a:srgbClr val="595959"/>
                </a:solidFill>
                <a:latin typeface="Arial"/>
                <a:cs typeface="Arial"/>
              </a:rPr>
              <a:t>Self-Assessment</a:t>
            </a:r>
            <a:r>
              <a:rPr sz="1600" spc="-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600" spc="-43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en-US" sz="1600" spc="-5" dirty="0">
                <a:solidFill>
                  <a:srgbClr val="595959"/>
                </a:solidFill>
                <a:latin typeface="Arial"/>
                <a:cs typeface="Arial"/>
              </a:rPr>
              <a:t>&amp;</a:t>
            </a:r>
            <a:r>
              <a:rPr sz="1600" spc="-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Metacognition</a:t>
            </a:r>
            <a:r>
              <a:rPr sz="1600" spc="-5" dirty="0">
                <a:solidFill>
                  <a:srgbClr val="595959"/>
                </a:solidFill>
                <a:latin typeface="Arial"/>
                <a:cs typeface="Arial"/>
              </a:rPr>
              <a:t>)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34491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694690" marR="5080" indent="355600">
              <a:lnSpc>
                <a:spcPts val="4290"/>
              </a:lnSpc>
              <a:spcBef>
                <a:spcPts val="234"/>
              </a:spcBef>
            </a:pPr>
            <a:r>
              <a:rPr spc="-5" dirty="0"/>
              <a:t>Raspberry </a:t>
            </a:r>
            <a:r>
              <a:rPr dirty="0"/>
              <a:t>Pi </a:t>
            </a:r>
            <a:r>
              <a:rPr spc="5" dirty="0"/>
              <a:t> </a:t>
            </a:r>
            <a:r>
              <a:rPr dirty="0"/>
              <a:t>Student</a:t>
            </a:r>
            <a:r>
              <a:rPr spc="-100" dirty="0"/>
              <a:t> </a:t>
            </a:r>
            <a:r>
              <a:rPr dirty="0"/>
              <a:t>Projects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0952" y="1414272"/>
            <a:ext cx="5501640" cy="364540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/>
              <a:t>47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95846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0424" y="229108"/>
            <a:ext cx="32867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solidFill>
                  <a:srgbClr val="000000"/>
                </a:solidFill>
              </a:rPr>
              <a:t>At</a:t>
            </a:r>
            <a:r>
              <a:rPr sz="2800" spc="-25" dirty="0">
                <a:solidFill>
                  <a:srgbClr val="000000"/>
                </a:solidFill>
              </a:rPr>
              <a:t> </a:t>
            </a:r>
            <a:r>
              <a:rPr sz="2800" dirty="0">
                <a:solidFill>
                  <a:srgbClr val="000000"/>
                </a:solidFill>
              </a:rPr>
              <a:t>the</a:t>
            </a:r>
            <a:r>
              <a:rPr sz="2800" spc="-15" dirty="0">
                <a:solidFill>
                  <a:srgbClr val="000000"/>
                </a:solidFill>
              </a:rPr>
              <a:t> </a:t>
            </a:r>
            <a:r>
              <a:rPr sz="2800" dirty="0">
                <a:solidFill>
                  <a:srgbClr val="000000"/>
                </a:solidFill>
              </a:rPr>
              <a:t>same</a:t>
            </a:r>
            <a:r>
              <a:rPr sz="2800" spc="-15" dirty="0">
                <a:solidFill>
                  <a:srgbClr val="000000"/>
                </a:solidFill>
              </a:rPr>
              <a:t> </a:t>
            </a:r>
            <a:r>
              <a:rPr sz="2800" dirty="0">
                <a:solidFill>
                  <a:srgbClr val="000000"/>
                </a:solidFill>
              </a:rPr>
              <a:t>time</a:t>
            </a:r>
            <a:r>
              <a:rPr sz="2800" spc="-15" dirty="0">
                <a:solidFill>
                  <a:srgbClr val="000000"/>
                </a:solidFill>
              </a:rPr>
              <a:t> </a:t>
            </a:r>
            <a:r>
              <a:rPr sz="2800" dirty="0">
                <a:solidFill>
                  <a:srgbClr val="000000"/>
                </a:solidFill>
              </a:rPr>
              <a:t>.</a:t>
            </a:r>
            <a:r>
              <a:rPr sz="2800" spc="-20" dirty="0">
                <a:solidFill>
                  <a:srgbClr val="000000"/>
                </a:solidFill>
              </a:rPr>
              <a:t> </a:t>
            </a:r>
            <a:r>
              <a:rPr sz="2800" dirty="0">
                <a:solidFill>
                  <a:srgbClr val="000000"/>
                </a:solidFill>
              </a:rPr>
              <a:t>.</a:t>
            </a:r>
            <a:r>
              <a:rPr sz="2800" spc="-25" dirty="0">
                <a:solidFill>
                  <a:srgbClr val="000000"/>
                </a:solidFill>
              </a:rPr>
              <a:t> </a:t>
            </a:r>
            <a:r>
              <a:rPr sz="2800" dirty="0">
                <a:solidFill>
                  <a:srgbClr val="000000"/>
                </a:solidFill>
              </a:rPr>
              <a:t>.</a:t>
            </a:r>
            <a:endParaRPr sz="280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/>
              <a:t>48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5542960" y="964275"/>
            <a:ext cx="3108960" cy="1307465"/>
          </a:xfrm>
          <a:prstGeom prst="rect">
            <a:avLst/>
          </a:prstGeom>
          <a:ln w="28560">
            <a:solidFill>
              <a:srgbClr val="FFAB40"/>
            </a:solidFill>
          </a:ln>
        </p:spPr>
        <p:txBody>
          <a:bodyPr vert="horz" wrap="square" lIns="0" tIns="60325" rIns="0" bIns="0" rtlCol="0">
            <a:spAutoFit/>
          </a:bodyPr>
          <a:lstStyle/>
          <a:p>
            <a:pPr marL="264160" marR="116205" algn="ctr">
              <a:lnSpc>
                <a:spcPct val="114500"/>
              </a:lnSpc>
              <a:spcBef>
                <a:spcPts val="475"/>
              </a:spcBef>
            </a:pPr>
            <a:r>
              <a:rPr sz="2000" dirty="0">
                <a:solidFill>
                  <a:srgbClr val="595959"/>
                </a:solidFill>
                <a:latin typeface="Arial"/>
                <a:cs typeface="Arial"/>
              </a:rPr>
              <a:t>We </a:t>
            </a:r>
            <a:r>
              <a:rPr sz="2000" spc="-5" dirty="0">
                <a:solidFill>
                  <a:srgbClr val="595959"/>
                </a:solidFill>
                <a:latin typeface="Arial"/>
                <a:cs typeface="Arial"/>
              </a:rPr>
              <a:t>wanted to expand </a:t>
            </a:r>
            <a:r>
              <a:rPr sz="200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595959"/>
                </a:solidFill>
                <a:latin typeface="Arial"/>
                <a:cs typeface="Arial"/>
              </a:rPr>
              <a:t>our</a:t>
            </a:r>
            <a:r>
              <a:rPr sz="2000" spc="-4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595959"/>
                </a:solidFill>
                <a:latin typeface="Arial"/>
                <a:cs typeface="Arial"/>
              </a:rPr>
              <a:t>teaching</a:t>
            </a:r>
            <a:r>
              <a:rPr sz="2000" spc="-3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595959"/>
                </a:solidFill>
                <a:latin typeface="Arial"/>
                <a:cs typeface="Arial"/>
              </a:rPr>
              <a:t>methods</a:t>
            </a:r>
            <a:r>
              <a:rPr sz="2000" spc="-4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595959"/>
                </a:solidFill>
                <a:latin typeface="Arial"/>
                <a:cs typeface="Arial"/>
              </a:rPr>
              <a:t>to </a:t>
            </a:r>
            <a:r>
              <a:rPr sz="2000" spc="-54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595959"/>
                </a:solidFill>
                <a:latin typeface="Arial"/>
                <a:cs typeface="Arial"/>
              </a:rPr>
              <a:t>be</a:t>
            </a:r>
            <a:r>
              <a:rPr sz="2000"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F5DF8"/>
                </a:solidFill>
                <a:latin typeface="Arial"/>
                <a:cs typeface="Arial"/>
              </a:rPr>
              <a:t>more</a:t>
            </a:r>
            <a:r>
              <a:rPr sz="2000" b="1" spc="-15" dirty="0">
                <a:solidFill>
                  <a:srgbClr val="0F5DF8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F5DF8"/>
                </a:solidFill>
                <a:latin typeface="Arial"/>
                <a:cs typeface="Arial"/>
              </a:rPr>
              <a:t>engaging.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0124" y="1126235"/>
            <a:ext cx="4340860" cy="283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595959"/>
                </a:solidFill>
                <a:latin typeface="Arial"/>
                <a:cs typeface="Arial"/>
              </a:rPr>
              <a:t>We</a:t>
            </a:r>
            <a:r>
              <a:rPr sz="2000" spc="-3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595959"/>
                </a:solidFill>
                <a:latin typeface="Arial"/>
                <a:cs typeface="Arial"/>
              </a:rPr>
              <a:t>wanted</a:t>
            </a:r>
            <a:r>
              <a:rPr sz="2000" spc="-3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595959"/>
                </a:solidFill>
                <a:latin typeface="Arial"/>
                <a:cs typeface="Arial"/>
              </a:rPr>
              <a:t>our</a:t>
            </a:r>
            <a:r>
              <a:rPr sz="2000" spc="-3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595959"/>
                </a:solidFill>
                <a:latin typeface="Arial"/>
                <a:cs typeface="Arial"/>
              </a:rPr>
              <a:t>students:</a:t>
            </a:r>
            <a:endParaRPr sz="2000">
              <a:latin typeface="Arial"/>
              <a:cs typeface="Arial"/>
            </a:endParaRPr>
          </a:p>
          <a:p>
            <a:pPr marL="395605" marR="5080" indent="-236854">
              <a:lnSpc>
                <a:spcPct val="115999"/>
              </a:lnSpc>
              <a:spcBef>
                <a:spcPts val="1535"/>
              </a:spcBef>
              <a:buSzPct val="60000"/>
              <a:buChar char="○"/>
              <a:tabLst>
                <a:tab pos="394970" algn="l"/>
                <a:tab pos="395605" algn="l"/>
              </a:tabLst>
            </a:pPr>
            <a:r>
              <a:rPr sz="2000" spc="-5" dirty="0">
                <a:solidFill>
                  <a:srgbClr val="595959"/>
                </a:solidFill>
                <a:latin typeface="Arial"/>
                <a:cs typeface="Arial"/>
              </a:rPr>
              <a:t>to learn about </a:t>
            </a:r>
            <a:r>
              <a:rPr sz="2000" b="1" spc="-5" dirty="0">
                <a:solidFill>
                  <a:srgbClr val="0F5DF8"/>
                </a:solidFill>
                <a:latin typeface="Arial"/>
                <a:cs typeface="Arial"/>
              </a:rPr>
              <a:t>alternative network </a:t>
            </a:r>
            <a:r>
              <a:rPr sz="2000" b="1" spc="-545" dirty="0">
                <a:solidFill>
                  <a:srgbClr val="0F5DF8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F5DF8"/>
                </a:solidFill>
                <a:latin typeface="Arial"/>
                <a:cs typeface="Arial"/>
              </a:rPr>
              <a:t>technologies</a:t>
            </a:r>
            <a:endParaRPr sz="2000">
              <a:latin typeface="Arial"/>
              <a:cs typeface="Arial"/>
            </a:endParaRPr>
          </a:p>
          <a:p>
            <a:pPr marL="395605" marR="15875" indent="-236854">
              <a:lnSpc>
                <a:spcPct val="113700"/>
              </a:lnSpc>
              <a:spcBef>
                <a:spcPts val="1685"/>
              </a:spcBef>
              <a:buSzPct val="60000"/>
              <a:buChar char="○"/>
              <a:tabLst>
                <a:tab pos="394970" algn="l"/>
                <a:tab pos="395605" algn="l"/>
              </a:tabLst>
            </a:pPr>
            <a:r>
              <a:rPr sz="2000" spc="-5" dirty="0">
                <a:solidFill>
                  <a:srgbClr val="595959"/>
                </a:solidFill>
                <a:latin typeface="Arial"/>
                <a:cs typeface="Arial"/>
              </a:rPr>
              <a:t>to improve their </a:t>
            </a:r>
            <a:r>
              <a:rPr sz="2000" b="1" spc="-5" dirty="0">
                <a:solidFill>
                  <a:srgbClr val="0F5DF8"/>
                </a:solidFill>
                <a:latin typeface="Arial"/>
                <a:cs typeface="Arial"/>
              </a:rPr>
              <a:t>critical thinking, </a:t>
            </a:r>
            <a:r>
              <a:rPr sz="2000" b="1" dirty="0">
                <a:solidFill>
                  <a:srgbClr val="0F5DF8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F5DF8"/>
                </a:solidFill>
                <a:latin typeface="Arial"/>
                <a:cs typeface="Arial"/>
              </a:rPr>
              <a:t>creativity, communication, </a:t>
            </a:r>
            <a:r>
              <a:rPr sz="2000" b="1" dirty="0">
                <a:solidFill>
                  <a:srgbClr val="0F5DF8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F5DF8"/>
                </a:solidFill>
                <a:latin typeface="Arial"/>
                <a:cs typeface="Arial"/>
              </a:rPr>
              <a:t>documentation</a:t>
            </a:r>
            <a:r>
              <a:rPr sz="2000" spc="-5" dirty="0">
                <a:solidFill>
                  <a:srgbClr val="595959"/>
                </a:solidFill>
                <a:latin typeface="Arial"/>
                <a:cs typeface="Arial"/>
              </a:rPr>
              <a:t>, </a:t>
            </a:r>
            <a:r>
              <a:rPr sz="2000" b="1" spc="-5" dirty="0">
                <a:solidFill>
                  <a:srgbClr val="0F5DF8"/>
                </a:solidFill>
                <a:latin typeface="Arial"/>
                <a:cs typeface="Arial"/>
              </a:rPr>
              <a:t>problem solving </a:t>
            </a:r>
            <a:r>
              <a:rPr sz="2000" b="1" spc="-545" dirty="0">
                <a:solidFill>
                  <a:srgbClr val="0F5DF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595959"/>
                </a:solidFill>
                <a:latin typeface="Arial"/>
                <a:cs typeface="Arial"/>
              </a:rPr>
              <a:t>and</a:t>
            </a:r>
            <a:r>
              <a:rPr sz="2000" spc="-1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F5DF8"/>
                </a:solidFill>
                <a:latin typeface="Arial"/>
                <a:cs typeface="Arial"/>
              </a:rPr>
              <a:t>troubleshooting</a:t>
            </a:r>
            <a:r>
              <a:rPr sz="2000" b="1" spc="-10" dirty="0">
                <a:solidFill>
                  <a:srgbClr val="0F5DF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595959"/>
                </a:solidFill>
                <a:latin typeface="Arial"/>
                <a:cs typeface="Arial"/>
              </a:rPr>
              <a:t>skills</a:t>
            </a:r>
            <a:endParaRPr sz="2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31978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0424" y="229108"/>
            <a:ext cx="740790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000000"/>
                </a:solidFill>
              </a:rPr>
              <a:t>The</a:t>
            </a:r>
            <a:r>
              <a:rPr sz="2800" spc="-10" dirty="0">
                <a:solidFill>
                  <a:srgbClr val="000000"/>
                </a:solidFill>
              </a:rPr>
              <a:t> </a:t>
            </a:r>
            <a:r>
              <a:rPr sz="2800" dirty="0">
                <a:solidFill>
                  <a:srgbClr val="000000"/>
                </a:solidFill>
              </a:rPr>
              <a:t>Solution:</a:t>
            </a:r>
            <a:r>
              <a:rPr sz="2800" spc="-15" dirty="0">
                <a:solidFill>
                  <a:srgbClr val="000000"/>
                </a:solidFill>
              </a:rPr>
              <a:t> </a:t>
            </a:r>
            <a:r>
              <a:rPr sz="2800" dirty="0">
                <a:solidFill>
                  <a:srgbClr val="000000"/>
                </a:solidFill>
              </a:rPr>
              <a:t>Combine</a:t>
            </a:r>
            <a:r>
              <a:rPr sz="2800" spc="-5" dirty="0">
                <a:solidFill>
                  <a:srgbClr val="000000"/>
                </a:solidFill>
              </a:rPr>
              <a:t> Both</a:t>
            </a:r>
            <a:r>
              <a:rPr sz="2800" spc="-10" dirty="0">
                <a:solidFill>
                  <a:srgbClr val="000000"/>
                </a:solidFill>
              </a:rPr>
              <a:t> </a:t>
            </a:r>
            <a:r>
              <a:rPr sz="2800" dirty="0">
                <a:solidFill>
                  <a:srgbClr val="000000"/>
                </a:solidFill>
              </a:rPr>
              <a:t>Projects</a:t>
            </a:r>
            <a:r>
              <a:rPr sz="2800" spc="-10" dirty="0">
                <a:solidFill>
                  <a:srgbClr val="000000"/>
                </a:solidFill>
              </a:rPr>
              <a:t> </a:t>
            </a:r>
            <a:r>
              <a:rPr sz="2800" dirty="0">
                <a:solidFill>
                  <a:srgbClr val="000000"/>
                </a:solidFill>
              </a:rPr>
              <a:t>into</a:t>
            </a:r>
            <a:r>
              <a:rPr sz="2800" spc="-5" dirty="0">
                <a:solidFill>
                  <a:srgbClr val="000000"/>
                </a:solidFill>
              </a:rPr>
              <a:t> </a:t>
            </a:r>
            <a:r>
              <a:rPr sz="2800" dirty="0">
                <a:solidFill>
                  <a:srgbClr val="000000"/>
                </a:solidFill>
              </a:rPr>
              <a:t>One!</a:t>
            </a:r>
            <a:endParaRPr sz="280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/>
              <a:t>49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411604" y="952500"/>
            <a:ext cx="4785360" cy="3122295"/>
          </a:xfrm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marL="330200" indent="-317500">
              <a:lnSpc>
                <a:spcPct val="100000"/>
              </a:lnSpc>
              <a:spcBef>
                <a:spcPts val="985"/>
              </a:spcBef>
              <a:buSzPct val="70000"/>
              <a:buChar char="●"/>
              <a:tabLst>
                <a:tab pos="329565" algn="l"/>
                <a:tab pos="330200" algn="l"/>
              </a:tabLst>
            </a:pPr>
            <a:r>
              <a:rPr sz="2000" spc="-5" dirty="0">
                <a:solidFill>
                  <a:srgbClr val="595959"/>
                </a:solidFill>
                <a:latin typeface="Arial"/>
                <a:cs typeface="Arial"/>
              </a:rPr>
              <a:t>Our</a:t>
            </a:r>
            <a:r>
              <a:rPr sz="2000"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595959"/>
                </a:solidFill>
                <a:latin typeface="Arial"/>
                <a:cs typeface="Arial"/>
              </a:rPr>
              <a:t>students</a:t>
            </a:r>
            <a:r>
              <a:rPr sz="2000"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595959"/>
                </a:solidFill>
                <a:latin typeface="Arial"/>
                <a:cs typeface="Arial"/>
              </a:rPr>
              <a:t>created</a:t>
            </a:r>
            <a:r>
              <a:rPr sz="2000"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595959"/>
                </a:solidFill>
                <a:latin typeface="Arial"/>
                <a:cs typeface="Arial"/>
              </a:rPr>
              <a:t>&amp;</a:t>
            </a:r>
            <a:r>
              <a:rPr sz="2000" spc="-1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595959"/>
                </a:solidFill>
                <a:latin typeface="Arial"/>
                <a:cs typeface="Arial"/>
              </a:rPr>
              <a:t>tested</a:t>
            </a:r>
            <a:r>
              <a:rPr sz="2000"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595959"/>
                </a:solidFill>
                <a:latin typeface="Arial"/>
                <a:cs typeface="Arial"/>
              </a:rPr>
              <a:t>projects</a:t>
            </a:r>
            <a:endParaRPr sz="2000">
              <a:latin typeface="Arial"/>
              <a:cs typeface="Arial"/>
            </a:endParaRPr>
          </a:p>
          <a:p>
            <a:pPr marL="330200" marR="5080" indent="-317500">
              <a:lnSpc>
                <a:spcPct val="117000"/>
              </a:lnSpc>
              <a:spcBef>
                <a:spcPts val="480"/>
              </a:spcBef>
              <a:buSzPct val="70000"/>
              <a:buChar char="●"/>
              <a:tabLst>
                <a:tab pos="329565" algn="l"/>
                <a:tab pos="330200" algn="l"/>
              </a:tabLst>
            </a:pPr>
            <a:r>
              <a:rPr sz="2000" spc="-5" dirty="0">
                <a:solidFill>
                  <a:srgbClr val="595959"/>
                </a:solidFill>
                <a:latin typeface="Arial"/>
                <a:cs typeface="Arial"/>
              </a:rPr>
              <a:t>Project materials </a:t>
            </a:r>
            <a:r>
              <a:rPr sz="2000" dirty="0">
                <a:solidFill>
                  <a:srgbClr val="595959"/>
                </a:solidFill>
                <a:latin typeface="Arial"/>
                <a:cs typeface="Arial"/>
              </a:rPr>
              <a:t>would </a:t>
            </a:r>
            <a:r>
              <a:rPr sz="2000" spc="-5" dirty="0">
                <a:solidFill>
                  <a:srgbClr val="595959"/>
                </a:solidFill>
                <a:latin typeface="Arial"/>
                <a:cs typeface="Arial"/>
              </a:rPr>
              <a:t>be used later at </a:t>
            </a:r>
            <a:r>
              <a:rPr sz="2000" spc="-54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595959"/>
                </a:solidFill>
                <a:latin typeface="Arial"/>
                <a:cs typeface="Arial"/>
              </a:rPr>
              <a:t>a</a:t>
            </a:r>
            <a:r>
              <a:rPr sz="2000" spc="-1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595959"/>
                </a:solidFill>
                <a:latin typeface="Arial"/>
                <a:cs typeface="Arial"/>
              </a:rPr>
              <a:t>summer</a:t>
            </a:r>
            <a:r>
              <a:rPr sz="2000" spc="-1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595959"/>
                </a:solidFill>
                <a:latin typeface="Arial"/>
                <a:cs typeface="Arial"/>
              </a:rPr>
              <a:t>workshops</a:t>
            </a:r>
            <a:r>
              <a:rPr sz="2000" spc="-1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595959"/>
                </a:solidFill>
                <a:latin typeface="Arial"/>
                <a:cs typeface="Arial"/>
              </a:rPr>
              <a:t>(delayed</a:t>
            </a:r>
            <a:r>
              <a:rPr sz="2000" spc="-1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595959"/>
                </a:solidFill>
                <a:latin typeface="Arial"/>
                <a:cs typeface="Arial"/>
              </a:rPr>
              <a:t>for</a:t>
            </a:r>
            <a:r>
              <a:rPr sz="2000" spc="-1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595959"/>
                </a:solidFill>
                <a:latin typeface="Arial"/>
                <a:cs typeface="Arial"/>
              </a:rPr>
              <a:t>now)</a:t>
            </a:r>
            <a:endParaRPr sz="2000">
              <a:latin typeface="Arial"/>
              <a:cs typeface="Arial"/>
            </a:endParaRPr>
          </a:p>
          <a:p>
            <a:pPr marL="330200" marR="34290" indent="-317500">
              <a:lnSpc>
                <a:spcPct val="112000"/>
              </a:lnSpc>
              <a:spcBef>
                <a:spcPts val="720"/>
              </a:spcBef>
              <a:buSzPct val="70000"/>
              <a:buChar char="●"/>
              <a:tabLst>
                <a:tab pos="329565" algn="l"/>
                <a:tab pos="330200" algn="l"/>
              </a:tabLst>
            </a:pPr>
            <a:r>
              <a:rPr sz="2000" spc="-5" dirty="0">
                <a:solidFill>
                  <a:srgbClr val="595959"/>
                </a:solidFill>
                <a:latin typeface="Arial"/>
                <a:cs typeface="Arial"/>
              </a:rPr>
              <a:t>Submit </a:t>
            </a:r>
            <a:r>
              <a:rPr sz="2000" b="1" spc="-10" dirty="0">
                <a:solidFill>
                  <a:srgbClr val="595959"/>
                </a:solidFill>
                <a:latin typeface="Arial"/>
                <a:cs typeface="Arial"/>
              </a:rPr>
              <a:t>written </a:t>
            </a:r>
            <a:r>
              <a:rPr sz="2000" b="1" spc="-5" dirty="0">
                <a:solidFill>
                  <a:srgbClr val="595959"/>
                </a:solidFill>
                <a:latin typeface="Arial"/>
                <a:cs typeface="Arial"/>
              </a:rPr>
              <a:t>and oral </a:t>
            </a:r>
            <a:r>
              <a:rPr sz="2000" spc="-5" dirty="0">
                <a:solidFill>
                  <a:srgbClr val="595959"/>
                </a:solidFill>
                <a:latin typeface="Arial"/>
                <a:cs typeface="Arial"/>
              </a:rPr>
              <a:t>proposals and </a:t>
            </a:r>
            <a:r>
              <a:rPr sz="2000" spc="-54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595959"/>
                </a:solidFill>
                <a:latin typeface="Arial"/>
                <a:cs typeface="Arial"/>
              </a:rPr>
              <a:t>final presentations</a:t>
            </a:r>
            <a:r>
              <a:rPr sz="2000" spc="-1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595959"/>
                </a:solidFill>
                <a:latin typeface="Arial"/>
                <a:cs typeface="Arial"/>
              </a:rPr>
              <a:t>to</a:t>
            </a:r>
            <a:r>
              <a:rPr sz="2000" spc="-1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595959"/>
                </a:solidFill>
                <a:latin typeface="Arial"/>
                <a:cs typeface="Arial"/>
              </a:rPr>
              <a:t>the</a:t>
            </a:r>
            <a:r>
              <a:rPr sz="2000" spc="-1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595959"/>
                </a:solidFill>
                <a:latin typeface="Arial"/>
                <a:cs typeface="Arial"/>
              </a:rPr>
              <a:t>class.</a:t>
            </a:r>
            <a:endParaRPr sz="2000">
              <a:latin typeface="Arial"/>
              <a:cs typeface="Arial"/>
            </a:endParaRPr>
          </a:p>
          <a:p>
            <a:pPr marL="330200" marR="217170" indent="-317500">
              <a:lnSpc>
                <a:spcPct val="114500"/>
              </a:lnSpc>
              <a:spcBef>
                <a:spcPts val="660"/>
              </a:spcBef>
              <a:buSzPct val="70000"/>
              <a:buChar char="●"/>
              <a:tabLst>
                <a:tab pos="329565" algn="l"/>
                <a:tab pos="330200" algn="l"/>
              </a:tabLst>
            </a:pPr>
            <a:r>
              <a:rPr sz="2000" spc="-5" dirty="0">
                <a:solidFill>
                  <a:srgbClr val="595959"/>
                </a:solidFill>
                <a:latin typeface="Arial"/>
                <a:cs typeface="Arial"/>
              </a:rPr>
              <a:t>Focus</a:t>
            </a:r>
            <a:r>
              <a:rPr sz="2000" spc="-2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595959"/>
                </a:solidFill>
                <a:latin typeface="Arial"/>
                <a:cs typeface="Arial"/>
              </a:rPr>
              <a:t>on</a:t>
            </a:r>
            <a:r>
              <a:rPr sz="2000" spc="-1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595959"/>
                </a:solidFill>
                <a:latin typeface="Arial-BoldItalicMT"/>
                <a:cs typeface="Arial-BoldItalicMT"/>
              </a:rPr>
              <a:t>how</a:t>
            </a:r>
            <a:r>
              <a:rPr sz="2000" b="1" i="1" spc="-25" dirty="0">
                <a:solidFill>
                  <a:srgbClr val="595959"/>
                </a:solidFill>
                <a:latin typeface="Arial-BoldItalicMT"/>
                <a:cs typeface="Arial-BoldItalicMT"/>
              </a:rPr>
              <a:t> </a:t>
            </a:r>
            <a:r>
              <a:rPr sz="2000" dirty="0">
                <a:solidFill>
                  <a:srgbClr val="595959"/>
                </a:solidFill>
                <a:latin typeface="Arial"/>
                <a:cs typeface="Arial"/>
              </a:rPr>
              <a:t>and</a:t>
            </a:r>
            <a:r>
              <a:rPr sz="2000"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000" b="1" i="1" spc="-5" dirty="0">
                <a:solidFill>
                  <a:srgbClr val="595959"/>
                </a:solidFill>
                <a:latin typeface="Arial-BoldItalicMT"/>
                <a:cs typeface="Arial-BoldItalicMT"/>
              </a:rPr>
              <a:t>what</a:t>
            </a:r>
            <a:r>
              <a:rPr sz="2000" b="1" i="1" spc="-20" dirty="0">
                <a:solidFill>
                  <a:srgbClr val="595959"/>
                </a:solidFill>
                <a:latin typeface="Arial-BoldItalicMT"/>
                <a:cs typeface="Arial-BoldItalicMT"/>
              </a:rPr>
              <a:t> </a:t>
            </a:r>
            <a:r>
              <a:rPr sz="2000" spc="-5" dirty="0">
                <a:solidFill>
                  <a:srgbClr val="595959"/>
                </a:solidFill>
                <a:latin typeface="Arial"/>
                <a:cs typeface="Arial"/>
              </a:rPr>
              <a:t>they</a:t>
            </a:r>
            <a:r>
              <a:rPr sz="2000"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595959"/>
                </a:solidFill>
                <a:latin typeface="Arial"/>
                <a:cs typeface="Arial"/>
              </a:rPr>
              <a:t>learned </a:t>
            </a:r>
            <a:r>
              <a:rPr sz="2000" spc="-54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595959"/>
                </a:solidFill>
                <a:latin typeface="Arial"/>
                <a:cs typeface="Arial"/>
              </a:rPr>
              <a:t>about </a:t>
            </a:r>
            <a:r>
              <a:rPr sz="2000" b="1" spc="-5" dirty="0">
                <a:solidFill>
                  <a:srgbClr val="595959"/>
                </a:solidFill>
                <a:latin typeface="Arial"/>
                <a:cs typeface="Arial"/>
              </a:rPr>
              <a:t>applying </a:t>
            </a:r>
            <a:r>
              <a:rPr sz="2000" spc="-5" dirty="0">
                <a:solidFill>
                  <a:srgbClr val="595959"/>
                </a:solidFill>
                <a:latin typeface="Arial"/>
                <a:cs typeface="Arial"/>
              </a:rPr>
              <a:t>technology </a:t>
            </a:r>
            <a:r>
              <a:rPr sz="2000" dirty="0">
                <a:solidFill>
                  <a:srgbClr val="595959"/>
                </a:solidFill>
                <a:latin typeface="Arial"/>
                <a:cs typeface="Arial"/>
              </a:rPr>
              <a:t>&amp; </a:t>
            </a:r>
            <a:r>
              <a:rPr sz="2000" spc="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595959"/>
                </a:solidFill>
                <a:latin typeface="Arial"/>
                <a:cs typeface="Arial"/>
              </a:rPr>
              <a:t>troubleshooting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53006" y="1117091"/>
            <a:ext cx="3180080" cy="246697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30200" marR="5080" indent="-317500">
              <a:lnSpc>
                <a:spcPct val="114999"/>
              </a:lnSpc>
              <a:spcBef>
                <a:spcPts val="50"/>
              </a:spcBef>
              <a:buSzPct val="70000"/>
              <a:buFont typeface="Arial"/>
              <a:buChar char="●"/>
              <a:tabLst>
                <a:tab pos="329565" algn="l"/>
                <a:tab pos="330200" algn="l"/>
              </a:tabLst>
            </a:pPr>
            <a:r>
              <a:rPr sz="2000" b="1" spc="-5" dirty="0">
                <a:solidFill>
                  <a:srgbClr val="595959"/>
                </a:solidFill>
                <a:latin typeface="Arial"/>
                <a:cs typeface="Arial"/>
              </a:rPr>
              <a:t>Project 1: </a:t>
            </a:r>
            <a:r>
              <a:rPr sz="2000" spc="-10" dirty="0">
                <a:solidFill>
                  <a:srgbClr val="595959"/>
                </a:solidFill>
                <a:latin typeface="Arial"/>
                <a:cs typeface="Arial"/>
              </a:rPr>
              <a:t>Independent </a:t>
            </a:r>
            <a:r>
              <a:rPr sz="2000" spc="-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Networking Home Server </a:t>
            </a:r>
            <a:r>
              <a:rPr sz="2000" b="1" spc="-5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595959"/>
                </a:solidFill>
                <a:latin typeface="Arial"/>
                <a:cs typeface="Arial"/>
              </a:rPr>
              <a:t>Project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595959"/>
              </a:buClr>
              <a:buFont typeface="Arial"/>
              <a:buChar char="●"/>
            </a:pPr>
            <a:endParaRPr sz="2350" dirty="0">
              <a:latin typeface="Arial"/>
              <a:cs typeface="Arial"/>
            </a:endParaRPr>
          </a:p>
          <a:p>
            <a:pPr marL="329565" marR="319405" indent="-317500">
              <a:lnSpc>
                <a:spcPct val="114500"/>
              </a:lnSpc>
              <a:buSzPct val="70000"/>
              <a:buFont typeface="Arial"/>
              <a:buChar char="●"/>
              <a:tabLst>
                <a:tab pos="329565" algn="l"/>
                <a:tab pos="330200" algn="l"/>
              </a:tabLst>
            </a:pPr>
            <a:r>
              <a:rPr sz="2000" b="1" spc="-5" dirty="0">
                <a:solidFill>
                  <a:srgbClr val="595959"/>
                </a:solidFill>
                <a:latin typeface="Arial"/>
                <a:cs typeface="Arial"/>
              </a:rPr>
              <a:t>Project</a:t>
            </a:r>
            <a:r>
              <a:rPr sz="2000" b="1" spc="-3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595959"/>
                </a:solidFill>
                <a:latin typeface="Arial"/>
                <a:cs typeface="Arial"/>
              </a:rPr>
              <a:t>2</a:t>
            </a:r>
            <a:r>
              <a:rPr sz="2000" b="1" spc="-2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595959"/>
                </a:solidFill>
                <a:latin typeface="Arial"/>
                <a:cs typeface="Arial"/>
              </a:rPr>
              <a:t>&amp;</a:t>
            </a:r>
            <a:r>
              <a:rPr sz="2000" b="1"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595959"/>
                </a:solidFill>
                <a:latin typeface="Arial"/>
                <a:cs typeface="Arial"/>
              </a:rPr>
              <a:t>3:</a:t>
            </a:r>
            <a:r>
              <a:rPr sz="2000" b="1"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595959"/>
                </a:solidFill>
                <a:latin typeface="Arial"/>
                <a:cs typeface="Arial"/>
              </a:rPr>
              <a:t>Groups </a:t>
            </a:r>
            <a:r>
              <a:rPr sz="2000" spc="-54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Networking Projects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 Small</a:t>
            </a:r>
            <a:r>
              <a:rPr sz="2000" dirty="0">
                <a:solidFill>
                  <a:srgbClr val="595959"/>
                </a:solidFill>
                <a:latin typeface="Arial"/>
                <a:cs typeface="Arial"/>
              </a:rPr>
              <a:t>:</a:t>
            </a:r>
            <a:r>
              <a:rPr sz="2000" spc="-3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595959"/>
                </a:solidFill>
                <a:latin typeface="Arial"/>
                <a:cs typeface="Arial"/>
              </a:rPr>
              <a:t>2</a:t>
            </a:r>
            <a:r>
              <a:rPr sz="2000"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595959"/>
                </a:solidFill>
                <a:latin typeface="Arial"/>
                <a:cs typeface="Arial"/>
              </a:rPr>
              <a:t>–</a:t>
            </a:r>
            <a:r>
              <a:rPr sz="2000" spc="-2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595959"/>
                </a:solidFill>
                <a:latin typeface="Arial"/>
                <a:cs typeface="Arial"/>
              </a:rPr>
              <a:t>4</a:t>
            </a:r>
            <a:r>
              <a:rPr sz="2000" spc="-2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595959"/>
                </a:solidFill>
                <a:latin typeface="Arial"/>
                <a:cs typeface="Arial"/>
              </a:rPr>
              <a:t>students</a:t>
            </a:r>
            <a:endParaRPr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5257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E2EC9-91D1-9B47-BACA-4E399E6DB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46" y="105900"/>
            <a:ext cx="8238308" cy="49244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Session </a:t>
            </a:r>
            <a:r>
              <a:rPr lang="en-US" dirty="0"/>
              <a:t>Outline ↬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Plan!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87121-0CDB-CE40-9EAB-FC3996000F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2821" y="1002632"/>
            <a:ext cx="4259179" cy="2901784"/>
          </a:xfrm>
        </p:spPr>
        <p:txBody>
          <a:bodyPr>
            <a:normAutofit/>
          </a:bodyPr>
          <a:lstStyle/>
          <a:p>
            <a:pPr marL="12700" marR="343535">
              <a:lnSpc>
                <a:spcPct val="112000"/>
              </a:lnSpc>
              <a:spcBef>
                <a:spcPts val="100"/>
              </a:spcBef>
              <a:buClr>
                <a:schemeClr val="tx1"/>
              </a:buClr>
              <a:buSzPct val="80000"/>
              <a:tabLst>
                <a:tab pos="469265" algn="l"/>
                <a:tab pos="469900" algn="l"/>
              </a:tabLst>
            </a:pPr>
            <a:r>
              <a:rPr lang="en-US" spc="-5" dirty="0">
                <a:solidFill>
                  <a:srgbClr val="0070C0"/>
                </a:solidFill>
                <a:highlight>
                  <a:srgbClr val="FFF6DC"/>
                </a:highlight>
              </a:rPr>
              <a:t>Computational Thinking &amp; MITECS</a:t>
            </a:r>
          </a:p>
          <a:p>
            <a:pPr marL="469900" marR="343535" indent="-457200">
              <a:lnSpc>
                <a:spcPct val="112000"/>
              </a:lnSpc>
              <a:spcBef>
                <a:spcPts val="100"/>
              </a:spcBef>
              <a:buClr>
                <a:schemeClr val="tx1"/>
              </a:buClr>
              <a:buSzPct val="80000"/>
              <a:buFont typeface="Wingdings" pitchFamily="2" charset="2"/>
              <a:buChar char="v"/>
              <a:tabLst>
                <a:tab pos="469265" algn="l"/>
                <a:tab pos="469900" algn="l"/>
              </a:tabLst>
            </a:pPr>
            <a:r>
              <a:rPr lang="en-US" sz="1600" b="1" spc="-5" dirty="0"/>
              <a:t>Programming</a:t>
            </a:r>
            <a:r>
              <a:rPr lang="en-US" sz="1600" spc="-5" dirty="0"/>
              <a:t> vs </a:t>
            </a:r>
            <a:r>
              <a:rPr lang="en-US" sz="1600" b="1" spc="-5" dirty="0"/>
              <a:t>Software Developers</a:t>
            </a:r>
          </a:p>
          <a:p>
            <a:pPr marL="469900" marR="343535" indent="-457200">
              <a:lnSpc>
                <a:spcPct val="112000"/>
              </a:lnSpc>
              <a:spcBef>
                <a:spcPts val="100"/>
              </a:spcBef>
              <a:buClr>
                <a:schemeClr val="tx1"/>
              </a:buClr>
              <a:buSzPct val="80000"/>
              <a:buFont typeface="Wingdings" pitchFamily="2" charset="2"/>
              <a:buChar char="v"/>
              <a:tabLst>
                <a:tab pos="469265" algn="l"/>
                <a:tab pos="469900" algn="l"/>
              </a:tabLst>
            </a:pPr>
            <a:r>
              <a:rPr lang="en-US" sz="1600" spc="-5" dirty="0"/>
              <a:t>Integrating</a:t>
            </a:r>
            <a:r>
              <a:rPr lang="en-US" sz="1600" i="1" spc="-5" dirty="0"/>
              <a:t> Computational Thinking </a:t>
            </a:r>
            <a:r>
              <a:rPr lang="en-US" sz="1600" spc="-5" dirty="0"/>
              <a:t>throughout the K-12 curriculum</a:t>
            </a:r>
            <a:br>
              <a:rPr lang="en-US" sz="1600" spc="-5" dirty="0"/>
            </a:br>
            <a:endParaRPr lang="en-US" spc="-5" dirty="0"/>
          </a:p>
          <a:p>
            <a:pPr marL="12700" marR="343535">
              <a:lnSpc>
                <a:spcPct val="112000"/>
              </a:lnSpc>
              <a:spcBef>
                <a:spcPts val="100"/>
              </a:spcBef>
              <a:buClr>
                <a:schemeClr val="tx1"/>
              </a:buClr>
              <a:buSzPct val="80000"/>
              <a:tabLst>
                <a:tab pos="469265" algn="l"/>
                <a:tab pos="469900" algn="l"/>
              </a:tabLst>
            </a:pPr>
            <a:r>
              <a:rPr lang="en-US" spc="-5" dirty="0">
                <a:solidFill>
                  <a:srgbClr val="0070C0"/>
                </a:solidFill>
                <a:highlight>
                  <a:srgbClr val="FFF6DC"/>
                </a:highlight>
              </a:rPr>
              <a:t>A Beginners Guide </a:t>
            </a:r>
          </a:p>
          <a:p>
            <a:pPr marL="12700" marR="343535">
              <a:lnSpc>
                <a:spcPct val="112000"/>
              </a:lnSpc>
              <a:spcBef>
                <a:spcPts val="100"/>
              </a:spcBef>
              <a:buClr>
                <a:schemeClr val="tx1"/>
              </a:buClr>
              <a:buSzPct val="80000"/>
              <a:tabLst>
                <a:tab pos="469265" algn="l"/>
                <a:tab pos="469900" algn="l"/>
              </a:tabLst>
            </a:pPr>
            <a:r>
              <a:rPr lang="en-US" spc="-5" dirty="0">
                <a:solidFill>
                  <a:srgbClr val="0070C0"/>
                </a:solidFill>
              </a:rPr>
              <a:t>       to the Internet of Things (IoT)</a:t>
            </a:r>
          </a:p>
          <a:p>
            <a:pPr marL="469900" marR="343535" indent="-457200">
              <a:lnSpc>
                <a:spcPct val="112000"/>
              </a:lnSpc>
              <a:spcBef>
                <a:spcPts val="100"/>
              </a:spcBef>
              <a:buClr>
                <a:schemeClr val="tx1"/>
              </a:buClr>
              <a:buSzPct val="80000"/>
              <a:buFont typeface="Wingdings" pitchFamily="2" charset="2"/>
              <a:buChar char="v"/>
              <a:tabLst>
                <a:tab pos="469265" algn="l"/>
                <a:tab pos="469900" algn="l"/>
              </a:tabLst>
            </a:pPr>
            <a:r>
              <a:rPr lang="en-US" sz="1600" i="1" spc="-5" dirty="0"/>
              <a:t>Just Enough Tech: </a:t>
            </a:r>
            <a:r>
              <a:rPr lang="en-US" sz="1600" spc="-5" dirty="0"/>
              <a:t>What you and your students need to know to get started.</a:t>
            </a:r>
          </a:p>
          <a:p>
            <a:pPr>
              <a:buSzPct val="80000"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50C13A-2267-AB45-BFE3-B4D05CE1946B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4387516" y="1002632"/>
            <a:ext cx="4527884" cy="2851708"/>
          </a:xfrm>
        </p:spPr>
        <p:txBody>
          <a:bodyPr>
            <a:normAutofit fontScale="92500" lnSpcReduction="10000"/>
          </a:bodyPr>
          <a:lstStyle/>
          <a:p>
            <a:pPr marL="12700" marR="343535">
              <a:lnSpc>
                <a:spcPct val="112000"/>
              </a:lnSpc>
              <a:spcBef>
                <a:spcPts val="100"/>
              </a:spcBef>
              <a:buClr>
                <a:schemeClr val="tx1"/>
              </a:buClr>
              <a:buSzPct val="80000"/>
              <a:tabLst>
                <a:tab pos="469265" algn="l"/>
                <a:tab pos="469900" algn="l"/>
              </a:tabLst>
            </a:pPr>
            <a:r>
              <a:rPr lang="en-US" spc="-5" dirty="0">
                <a:solidFill>
                  <a:srgbClr val="0070C0"/>
                </a:solidFill>
                <a:highlight>
                  <a:srgbClr val="FFF6DC"/>
                </a:highlight>
              </a:rPr>
              <a:t>Example IoT projects </a:t>
            </a:r>
            <a:r>
              <a:rPr lang="en-US" spc="-5" dirty="0">
                <a:solidFill>
                  <a:srgbClr val="0070C0"/>
                </a:solidFill>
              </a:rPr>
              <a:t>that solved real-world problems</a:t>
            </a:r>
          </a:p>
          <a:p>
            <a:pPr marL="927100" marR="343535" lvl="1" indent="-457200">
              <a:lnSpc>
                <a:spcPct val="112000"/>
              </a:lnSpc>
              <a:spcBef>
                <a:spcPts val="100"/>
              </a:spcBef>
              <a:buClr>
                <a:schemeClr val="tx1"/>
              </a:buClr>
              <a:buSzPct val="80000"/>
              <a:buFont typeface="Wingdings" pitchFamily="2" charset="2"/>
              <a:buChar char="v"/>
              <a:tabLst>
                <a:tab pos="469265" algn="l"/>
                <a:tab pos="469900" algn="l"/>
              </a:tabLst>
            </a:pPr>
            <a:r>
              <a:rPr lang="en-US" sz="1600" i="1" spc="-5" dirty="0">
                <a:solidFill>
                  <a:srgbClr val="595959"/>
                </a:solidFill>
                <a:latin typeface="Arial"/>
                <a:cs typeface="Arial"/>
              </a:rPr>
              <a:t>Demonstration</a:t>
            </a:r>
            <a:r>
              <a:rPr lang="en-US" sz="1600" spc="-5" dirty="0">
                <a:solidFill>
                  <a:srgbClr val="595959"/>
                </a:solidFill>
                <a:latin typeface="Arial"/>
                <a:cs typeface="Arial"/>
              </a:rPr>
              <a:t>: IoT projects for K-12</a:t>
            </a:r>
            <a:br>
              <a:rPr lang="en-US" sz="1600" spc="-5" dirty="0">
                <a:solidFill>
                  <a:srgbClr val="595959"/>
                </a:solidFill>
                <a:latin typeface="Arial"/>
                <a:cs typeface="Arial"/>
              </a:rPr>
            </a:br>
            <a:endParaRPr lang="en-US" sz="1600" spc="-5" dirty="0">
              <a:solidFill>
                <a:srgbClr val="595959"/>
              </a:solidFill>
              <a:latin typeface="Arial"/>
              <a:cs typeface="Arial"/>
            </a:endParaRPr>
          </a:p>
          <a:p>
            <a:pPr marL="12700" marR="343535">
              <a:lnSpc>
                <a:spcPct val="112000"/>
              </a:lnSpc>
              <a:spcBef>
                <a:spcPts val="100"/>
              </a:spcBef>
              <a:buClr>
                <a:schemeClr val="tx1"/>
              </a:buClr>
              <a:buSzPct val="80000"/>
              <a:tabLst>
                <a:tab pos="469265" algn="l"/>
                <a:tab pos="469900" algn="l"/>
              </a:tabLst>
            </a:pPr>
            <a:r>
              <a:rPr lang="en-US" spc="-5" dirty="0">
                <a:solidFill>
                  <a:srgbClr val="0070C0"/>
                </a:solidFill>
                <a:highlight>
                  <a:srgbClr val="FFF6DC"/>
                </a:highlight>
              </a:rPr>
              <a:t>Design group projects  </a:t>
            </a:r>
          </a:p>
          <a:p>
            <a:pPr marL="927100" marR="343535" lvl="1" indent="-457200">
              <a:lnSpc>
                <a:spcPct val="112000"/>
              </a:lnSpc>
              <a:spcBef>
                <a:spcPts val="100"/>
              </a:spcBef>
              <a:buClr>
                <a:schemeClr val="tx1"/>
              </a:buClr>
              <a:buSzPct val="80000"/>
              <a:buFont typeface="Wingdings" pitchFamily="2" charset="2"/>
              <a:buChar char="v"/>
              <a:tabLst>
                <a:tab pos="469265" algn="l"/>
                <a:tab pos="469900" algn="l"/>
              </a:tabLst>
            </a:pPr>
            <a:r>
              <a:rPr lang="en-US" sz="1600" i="1" spc="-5" dirty="0">
                <a:solidFill>
                  <a:srgbClr val="595959"/>
                </a:solidFill>
                <a:latin typeface="Arial"/>
                <a:cs typeface="Arial"/>
              </a:rPr>
              <a:t>POGIL – Pedagogical methods to keep students engaged &amp; empowered</a:t>
            </a:r>
          </a:p>
          <a:p>
            <a:pPr marL="927100" marR="343535" lvl="1" indent="-457200">
              <a:lnSpc>
                <a:spcPct val="112000"/>
              </a:lnSpc>
              <a:spcBef>
                <a:spcPts val="100"/>
              </a:spcBef>
              <a:buClr>
                <a:schemeClr val="tx1"/>
              </a:buClr>
              <a:buSzPct val="80000"/>
              <a:buFont typeface="Wingdings" pitchFamily="2" charset="2"/>
              <a:buChar char="v"/>
              <a:tabLst>
                <a:tab pos="469265" algn="l"/>
                <a:tab pos="469900" algn="l"/>
              </a:tabLst>
            </a:pPr>
            <a:r>
              <a:rPr lang="en-US" sz="1600" spc="-5" dirty="0">
                <a:solidFill>
                  <a:srgbClr val="595959"/>
                </a:solidFill>
                <a:latin typeface="Arial"/>
                <a:cs typeface="Arial"/>
              </a:rPr>
              <a:t>IoT resources </a:t>
            </a:r>
            <a:br>
              <a:rPr lang="en-US" sz="1600" spc="-5" dirty="0">
                <a:solidFill>
                  <a:srgbClr val="595959"/>
                </a:solidFill>
                <a:latin typeface="Arial"/>
                <a:cs typeface="Arial"/>
              </a:rPr>
            </a:br>
            <a:endParaRPr lang="en-US" sz="1600" spc="-5" dirty="0">
              <a:solidFill>
                <a:srgbClr val="595959"/>
              </a:solidFill>
              <a:latin typeface="Arial"/>
              <a:cs typeface="Arial"/>
            </a:endParaRPr>
          </a:p>
          <a:p>
            <a:pPr marL="12700" marR="343535">
              <a:lnSpc>
                <a:spcPct val="112000"/>
              </a:lnSpc>
              <a:spcBef>
                <a:spcPts val="100"/>
              </a:spcBef>
              <a:buClr>
                <a:schemeClr val="tx1"/>
              </a:buClr>
              <a:buSzPct val="80000"/>
              <a:tabLst>
                <a:tab pos="469265" algn="l"/>
                <a:tab pos="469900" algn="l"/>
              </a:tabLst>
            </a:pPr>
            <a:r>
              <a:rPr lang="en-US" spc="-5" dirty="0">
                <a:solidFill>
                  <a:srgbClr val="0070C0"/>
                </a:solidFill>
              </a:rPr>
              <a:t>Q &amp; A *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D47B4476-8BCA-564A-BE16-A01BA2D8D53E}"/>
              </a:ext>
            </a:extLst>
          </p:cNvPr>
          <p:cNvSpPr txBox="1"/>
          <p:nvPr/>
        </p:nvSpPr>
        <p:spPr>
          <a:xfrm>
            <a:off x="228600" y="4633242"/>
            <a:ext cx="86868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200" dirty="0">
                <a:solidFill>
                  <a:srgbClr val="FFF6DC"/>
                </a:solidFill>
                <a:latin typeface="Arial"/>
                <a:cs typeface="Arial"/>
              </a:rPr>
              <a:t>* Presentation time is limited! Additional information and resources are available at the end of the presentation slides.</a:t>
            </a:r>
            <a:endParaRPr sz="1200" dirty="0">
              <a:solidFill>
                <a:srgbClr val="FFF6D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90144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0423" y="229108"/>
            <a:ext cx="7967843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000000"/>
                </a:solidFill>
              </a:rPr>
              <a:t>Raspberry</a:t>
            </a:r>
            <a:r>
              <a:rPr sz="2800" spc="-25" dirty="0">
                <a:solidFill>
                  <a:srgbClr val="000000"/>
                </a:solidFill>
              </a:rPr>
              <a:t> </a:t>
            </a:r>
            <a:r>
              <a:rPr sz="2800" spc="-5" dirty="0">
                <a:solidFill>
                  <a:srgbClr val="000000"/>
                </a:solidFill>
              </a:rPr>
              <a:t>Pi</a:t>
            </a:r>
            <a:r>
              <a:rPr sz="2800" spc="-15" dirty="0">
                <a:solidFill>
                  <a:srgbClr val="000000"/>
                </a:solidFill>
              </a:rPr>
              <a:t> </a:t>
            </a:r>
            <a:r>
              <a:rPr sz="2800" dirty="0">
                <a:solidFill>
                  <a:srgbClr val="000000"/>
                </a:solidFill>
              </a:rPr>
              <a:t>Student</a:t>
            </a:r>
            <a:r>
              <a:rPr sz="2800" spc="-25" dirty="0">
                <a:solidFill>
                  <a:srgbClr val="000000"/>
                </a:solidFill>
              </a:rPr>
              <a:t> </a:t>
            </a:r>
            <a:r>
              <a:rPr lang="en-US" sz="2800" spc="-25" dirty="0">
                <a:solidFill>
                  <a:srgbClr val="0F5DF8"/>
                </a:solidFill>
              </a:rPr>
              <a:t>Networking</a:t>
            </a:r>
            <a:r>
              <a:rPr lang="en-US" sz="2800" spc="-25" dirty="0">
                <a:solidFill>
                  <a:srgbClr val="000000"/>
                </a:solidFill>
              </a:rPr>
              <a:t> </a:t>
            </a:r>
            <a:r>
              <a:rPr sz="2800" dirty="0">
                <a:solidFill>
                  <a:srgbClr val="000000"/>
                </a:solidFill>
              </a:rPr>
              <a:t>Projects</a:t>
            </a:r>
            <a:endParaRPr sz="2800" dirty="0"/>
          </a:p>
        </p:txBody>
      </p:sp>
      <p:sp>
        <p:nvSpPr>
          <p:cNvPr id="3" name="object 3"/>
          <p:cNvSpPr txBox="1"/>
          <p:nvPr/>
        </p:nvSpPr>
        <p:spPr>
          <a:xfrm>
            <a:off x="785733" y="797052"/>
            <a:ext cx="6874509" cy="3357879"/>
          </a:xfrm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85"/>
              </a:spcBef>
              <a:buClr>
                <a:srgbClr val="595959"/>
              </a:buClr>
              <a:buSzPct val="70000"/>
              <a:buAutoNum type="arabicPeriod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0F5DF8"/>
                </a:solidFill>
                <a:latin typeface="Arial"/>
                <a:cs typeface="Arial"/>
              </a:rPr>
              <a:t>PiHole</a:t>
            </a:r>
            <a:r>
              <a:rPr sz="2000" b="1" spc="-20" dirty="0">
                <a:solidFill>
                  <a:srgbClr val="0F5DF8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95959"/>
                </a:solidFill>
                <a:latin typeface="Arial"/>
                <a:cs typeface="Arial"/>
              </a:rPr>
              <a:t>-</a:t>
            </a:r>
            <a:r>
              <a:rPr sz="1800" spc="-1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595959"/>
                </a:solidFill>
                <a:latin typeface="Arial"/>
                <a:cs typeface="Arial"/>
              </a:rPr>
              <a:t>blocking</a:t>
            </a:r>
            <a:r>
              <a:rPr sz="1800"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95959"/>
                </a:solidFill>
                <a:latin typeface="Arial"/>
                <a:cs typeface="Arial"/>
              </a:rPr>
              <a:t>certain</a:t>
            </a:r>
            <a:r>
              <a:rPr sz="1800" spc="-1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595959"/>
                </a:solidFill>
                <a:latin typeface="Arial"/>
                <a:cs typeface="Arial"/>
              </a:rPr>
              <a:t>intrusive</a:t>
            </a:r>
            <a:r>
              <a:rPr sz="1800" spc="-1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595959"/>
                </a:solidFill>
                <a:latin typeface="Arial"/>
                <a:cs typeface="Arial"/>
              </a:rPr>
              <a:t>advertisements</a:t>
            </a:r>
            <a:endParaRPr sz="1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890"/>
              </a:spcBef>
              <a:buClr>
                <a:srgbClr val="595959"/>
              </a:buClr>
              <a:buSzPct val="70000"/>
              <a:buAutoNum type="arabicPeriod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0F5DF8"/>
                </a:solidFill>
                <a:latin typeface="Arial"/>
                <a:cs typeface="Arial"/>
              </a:rPr>
              <a:t>Motion</a:t>
            </a:r>
            <a:r>
              <a:rPr sz="2000" b="1" spc="-10" dirty="0">
                <a:solidFill>
                  <a:srgbClr val="0F5DF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F5DF8"/>
                </a:solidFill>
                <a:latin typeface="Arial"/>
                <a:cs typeface="Arial"/>
              </a:rPr>
              <a:t>Rpi</a:t>
            </a:r>
            <a:r>
              <a:rPr sz="2000" b="1" spc="-20" dirty="0">
                <a:solidFill>
                  <a:srgbClr val="0F5DF8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F5DF8"/>
                </a:solidFill>
                <a:latin typeface="Arial"/>
                <a:cs typeface="Arial"/>
              </a:rPr>
              <a:t>Webcam</a:t>
            </a:r>
            <a:r>
              <a:rPr sz="2000" b="1" spc="-10" dirty="0">
                <a:solidFill>
                  <a:srgbClr val="0F5DF8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F5DF8"/>
                </a:solidFill>
                <a:latin typeface="Arial"/>
                <a:cs typeface="Arial"/>
              </a:rPr>
              <a:t>Server</a:t>
            </a:r>
            <a:r>
              <a:rPr sz="2000" b="1" spc="-20" dirty="0">
                <a:solidFill>
                  <a:srgbClr val="0F5DF8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95959"/>
                </a:solidFill>
                <a:latin typeface="Arial"/>
                <a:cs typeface="Arial"/>
              </a:rPr>
              <a:t>–</a:t>
            </a:r>
            <a:r>
              <a:rPr sz="1800" spc="-1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595959"/>
                </a:solidFill>
                <a:latin typeface="Arial"/>
                <a:cs typeface="Arial"/>
              </a:rPr>
              <a:t>webcam with</a:t>
            </a:r>
            <a:r>
              <a:rPr sz="1800" spc="-1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95959"/>
                </a:solidFill>
                <a:latin typeface="Arial"/>
                <a:cs typeface="Arial"/>
              </a:rPr>
              <a:t>motion </a:t>
            </a:r>
            <a:r>
              <a:rPr sz="1800" spc="-5" dirty="0">
                <a:solidFill>
                  <a:srgbClr val="595959"/>
                </a:solidFill>
                <a:latin typeface="Arial"/>
                <a:cs typeface="Arial"/>
              </a:rPr>
              <a:t>detector</a:t>
            </a:r>
            <a:endParaRPr sz="1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005"/>
              </a:spcBef>
              <a:buClr>
                <a:srgbClr val="595959"/>
              </a:buClr>
              <a:buSzPct val="70000"/>
              <a:buAutoNum type="arabicPeriod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0F5DF8"/>
                </a:solidFill>
                <a:latin typeface="Arial"/>
                <a:cs typeface="Arial"/>
              </a:rPr>
              <a:t>Personal</a:t>
            </a:r>
            <a:r>
              <a:rPr sz="2000" b="1" spc="-25" dirty="0">
                <a:solidFill>
                  <a:srgbClr val="0F5DF8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F5DF8"/>
                </a:solidFill>
                <a:latin typeface="Arial"/>
                <a:cs typeface="Arial"/>
              </a:rPr>
              <a:t>Web</a:t>
            </a:r>
            <a:r>
              <a:rPr sz="2000" b="1" spc="-15" dirty="0">
                <a:solidFill>
                  <a:srgbClr val="0F5DF8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F5DF8"/>
                </a:solidFill>
                <a:latin typeface="Arial"/>
                <a:cs typeface="Arial"/>
              </a:rPr>
              <a:t>Server</a:t>
            </a:r>
            <a:r>
              <a:rPr sz="2000" b="1" spc="-20" dirty="0">
                <a:solidFill>
                  <a:srgbClr val="0F5DF8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95959"/>
                </a:solidFill>
                <a:latin typeface="Arial"/>
                <a:cs typeface="Arial"/>
              </a:rPr>
              <a:t>–</a:t>
            </a:r>
            <a:r>
              <a:rPr sz="1800" spc="-1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95959"/>
                </a:solidFill>
                <a:latin typeface="Arial"/>
                <a:cs typeface="Arial"/>
              </a:rPr>
              <a:t>Buster</a:t>
            </a:r>
            <a:r>
              <a:rPr sz="1800" spc="-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95959"/>
                </a:solidFill>
                <a:latin typeface="Arial"/>
                <a:cs typeface="Arial"/>
              </a:rPr>
              <a:t>&amp;</a:t>
            </a:r>
            <a:r>
              <a:rPr sz="1800" spc="-1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95959"/>
                </a:solidFill>
                <a:latin typeface="Arial"/>
                <a:cs typeface="Arial"/>
              </a:rPr>
              <a:t>Apache</a:t>
            </a:r>
            <a:endParaRPr sz="1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010"/>
              </a:spcBef>
              <a:buClr>
                <a:srgbClr val="595959"/>
              </a:buClr>
              <a:buSzPct val="70000"/>
              <a:buAutoNum type="arabicPeriod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0F5DF8"/>
                </a:solidFill>
                <a:latin typeface="Arial"/>
                <a:cs typeface="Arial"/>
              </a:rPr>
              <a:t>PiNAS</a:t>
            </a:r>
            <a:r>
              <a:rPr sz="2000" b="1" spc="-25" dirty="0">
                <a:solidFill>
                  <a:srgbClr val="0F5DF8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95959"/>
                </a:solidFill>
                <a:latin typeface="Arial"/>
                <a:cs typeface="Arial"/>
              </a:rPr>
              <a:t>–</a:t>
            </a:r>
            <a:r>
              <a:rPr sz="1800"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595959"/>
                </a:solidFill>
                <a:latin typeface="Arial"/>
                <a:cs typeface="Arial"/>
              </a:rPr>
              <a:t>network</a:t>
            </a:r>
            <a:r>
              <a:rPr sz="1800" spc="-2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595959"/>
                </a:solidFill>
                <a:latin typeface="Arial"/>
                <a:cs typeface="Arial"/>
              </a:rPr>
              <a:t>attached</a:t>
            </a:r>
            <a:r>
              <a:rPr sz="1800"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95959"/>
                </a:solidFill>
                <a:latin typeface="Arial"/>
                <a:cs typeface="Arial"/>
              </a:rPr>
              <a:t>storage</a:t>
            </a:r>
            <a:endParaRPr sz="1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890"/>
              </a:spcBef>
              <a:buClr>
                <a:srgbClr val="595959"/>
              </a:buClr>
              <a:buSzPct val="70000"/>
              <a:buAutoNum type="arabicPeriod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0F5DF8"/>
                </a:solidFill>
                <a:latin typeface="Arial"/>
                <a:cs typeface="Arial"/>
              </a:rPr>
              <a:t>RPi</a:t>
            </a:r>
            <a:r>
              <a:rPr sz="2000" b="1" spc="-25" dirty="0">
                <a:solidFill>
                  <a:srgbClr val="0F5DF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F5DF8"/>
                </a:solidFill>
                <a:latin typeface="Arial"/>
                <a:cs typeface="Arial"/>
              </a:rPr>
              <a:t>NAS</a:t>
            </a:r>
            <a:r>
              <a:rPr sz="2000" b="1" spc="-15" dirty="0">
                <a:solidFill>
                  <a:srgbClr val="0F5DF8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F5DF8"/>
                </a:solidFill>
                <a:latin typeface="Arial"/>
                <a:cs typeface="Arial"/>
              </a:rPr>
              <a:t>Server</a:t>
            </a:r>
            <a:r>
              <a:rPr sz="2000" b="1" spc="-20" dirty="0">
                <a:solidFill>
                  <a:srgbClr val="0F5DF8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95959"/>
                </a:solidFill>
                <a:latin typeface="Arial"/>
                <a:cs typeface="Arial"/>
              </a:rPr>
              <a:t>–</a:t>
            </a:r>
            <a:r>
              <a:rPr sz="1800" spc="-1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95959"/>
                </a:solidFill>
                <a:latin typeface="Arial"/>
                <a:cs typeface="Arial"/>
              </a:rPr>
              <a:t>manual</a:t>
            </a:r>
            <a:r>
              <a:rPr sz="1800" spc="-1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95959"/>
                </a:solidFill>
                <a:latin typeface="Arial"/>
                <a:cs typeface="Arial"/>
              </a:rPr>
              <a:t>configuration</a:t>
            </a:r>
            <a:r>
              <a:rPr sz="1800" spc="-1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595959"/>
                </a:solidFill>
                <a:latin typeface="Arial"/>
                <a:cs typeface="Arial"/>
              </a:rPr>
              <a:t>of</a:t>
            </a:r>
            <a:r>
              <a:rPr sz="1800" spc="-1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95959"/>
                </a:solidFill>
                <a:latin typeface="Arial"/>
                <a:cs typeface="Arial"/>
              </a:rPr>
              <a:t>Samba</a:t>
            </a:r>
            <a:endParaRPr sz="1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005"/>
              </a:spcBef>
              <a:buClr>
                <a:srgbClr val="595959"/>
              </a:buClr>
              <a:buSzPct val="70000"/>
              <a:buAutoNum type="arabicPeriod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0F5DF8"/>
                </a:solidFill>
                <a:latin typeface="Arial"/>
                <a:cs typeface="Arial"/>
              </a:rPr>
              <a:t>RPi</a:t>
            </a:r>
            <a:r>
              <a:rPr sz="2000" b="1" spc="-25" dirty="0">
                <a:solidFill>
                  <a:srgbClr val="0F5DF8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F5DF8"/>
                </a:solidFill>
                <a:latin typeface="Arial"/>
                <a:cs typeface="Arial"/>
              </a:rPr>
              <a:t>Cluster</a:t>
            </a:r>
            <a:r>
              <a:rPr sz="2000" b="1" spc="-20" dirty="0">
                <a:solidFill>
                  <a:srgbClr val="0F5DF8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95959"/>
                </a:solidFill>
                <a:latin typeface="Arial"/>
                <a:cs typeface="Arial"/>
              </a:rPr>
              <a:t>–</a:t>
            </a:r>
            <a:r>
              <a:rPr sz="1800" spc="-1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595959"/>
                </a:solidFill>
                <a:latin typeface="Arial"/>
                <a:cs typeface="Arial"/>
              </a:rPr>
              <a:t>needed</a:t>
            </a:r>
            <a:r>
              <a:rPr sz="1800" spc="-1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95959"/>
                </a:solidFill>
                <a:latin typeface="Arial"/>
                <a:cs typeface="Arial"/>
              </a:rPr>
              <a:t>4</a:t>
            </a:r>
            <a:r>
              <a:rPr sz="1800" spc="-1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95959"/>
                </a:solidFill>
                <a:latin typeface="Arial"/>
                <a:cs typeface="Arial"/>
              </a:rPr>
              <a:t>Pi’s</a:t>
            </a:r>
            <a:r>
              <a:rPr sz="1800" spc="-1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595959"/>
                </a:solidFill>
                <a:latin typeface="Arial"/>
                <a:cs typeface="Arial"/>
              </a:rPr>
              <a:t>and</a:t>
            </a:r>
            <a:r>
              <a:rPr sz="1800" spc="-1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95959"/>
                </a:solidFill>
                <a:latin typeface="Arial"/>
                <a:cs typeface="Arial"/>
              </a:rPr>
              <a:t>Switch</a:t>
            </a:r>
            <a:endParaRPr sz="1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894"/>
              </a:spcBef>
              <a:buClr>
                <a:srgbClr val="595959"/>
              </a:buClr>
              <a:buSzPct val="77777"/>
              <a:buAutoNum type="arabicPeriod"/>
              <a:tabLst>
                <a:tab pos="354965" algn="l"/>
                <a:tab pos="355600" algn="l"/>
              </a:tabLst>
            </a:pPr>
            <a:r>
              <a:rPr sz="1800" b="1" spc="-5" dirty="0">
                <a:solidFill>
                  <a:srgbClr val="0F5DF8"/>
                </a:solidFill>
                <a:latin typeface="Arial"/>
                <a:cs typeface="Arial"/>
              </a:rPr>
              <a:t>FreeNAS</a:t>
            </a:r>
            <a:r>
              <a:rPr sz="1800" b="1" spc="-35" dirty="0">
                <a:solidFill>
                  <a:srgbClr val="0F5DF8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95959"/>
                </a:solidFill>
                <a:latin typeface="Arial"/>
                <a:cs typeface="Arial"/>
              </a:rPr>
              <a:t>security</a:t>
            </a:r>
            <a:r>
              <a:rPr sz="1800" spc="-2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95959"/>
                </a:solidFill>
                <a:latin typeface="Arial"/>
                <a:cs typeface="Arial"/>
              </a:rPr>
              <a:t>camera</a:t>
            </a:r>
            <a:endParaRPr sz="1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940"/>
              </a:spcBef>
              <a:buClr>
                <a:srgbClr val="595959"/>
              </a:buClr>
              <a:buSzPct val="77777"/>
              <a:buAutoNum type="arabicPeriod"/>
              <a:tabLst>
                <a:tab pos="354965" algn="l"/>
                <a:tab pos="355600" algn="l"/>
              </a:tabLst>
            </a:pPr>
            <a:r>
              <a:rPr sz="1800" b="1" spc="-5" dirty="0">
                <a:solidFill>
                  <a:srgbClr val="0F5DF8"/>
                </a:solidFill>
                <a:latin typeface="Arial"/>
                <a:cs typeface="Arial"/>
              </a:rPr>
              <a:t>PiNet</a:t>
            </a:r>
            <a:r>
              <a:rPr sz="1800" b="1" spc="-15" dirty="0">
                <a:solidFill>
                  <a:srgbClr val="0F5DF8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95959"/>
                </a:solidFill>
                <a:latin typeface="Arial"/>
                <a:cs typeface="Arial"/>
              </a:rPr>
              <a:t>-</a:t>
            </a:r>
            <a:r>
              <a:rPr sz="1800" spc="-5" dirty="0">
                <a:solidFill>
                  <a:srgbClr val="595959"/>
                </a:solidFill>
                <a:latin typeface="Arial"/>
                <a:cs typeface="Arial"/>
              </a:rPr>
              <a:t> used</a:t>
            </a:r>
            <a:r>
              <a:rPr sz="1800" spc="-1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95959"/>
                </a:solidFill>
                <a:latin typeface="Arial"/>
                <a:cs typeface="Arial"/>
              </a:rPr>
              <a:t>to</a:t>
            </a:r>
            <a:r>
              <a:rPr sz="1800" spc="-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95959"/>
                </a:solidFill>
                <a:latin typeface="Arial"/>
                <a:cs typeface="Arial"/>
              </a:rPr>
              <a:t>setup</a:t>
            </a:r>
            <a:r>
              <a:rPr sz="1800" spc="-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95959"/>
                </a:solidFill>
                <a:latin typeface="Arial"/>
                <a:cs typeface="Arial"/>
              </a:rPr>
              <a:t>&amp;</a:t>
            </a:r>
            <a:r>
              <a:rPr sz="1800" spc="-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95959"/>
                </a:solidFill>
                <a:latin typeface="Arial"/>
                <a:cs typeface="Arial"/>
              </a:rPr>
              <a:t>manage</a:t>
            </a:r>
            <a:r>
              <a:rPr sz="1800" spc="-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95959"/>
                </a:solidFill>
                <a:latin typeface="Arial"/>
                <a:cs typeface="Arial"/>
              </a:rPr>
              <a:t>a</a:t>
            </a:r>
            <a:r>
              <a:rPr sz="1800" spc="-1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95959"/>
                </a:solidFill>
                <a:latin typeface="Arial"/>
                <a:cs typeface="Arial"/>
              </a:rPr>
              <a:t>classroom</a:t>
            </a:r>
            <a:r>
              <a:rPr sz="1800" spc="-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95959"/>
                </a:solidFill>
                <a:latin typeface="Arial"/>
                <a:cs typeface="Arial"/>
              </a:rPr>
              <a:t>set</a:t>
            </a:r>
            <a:r>
              <a:rPr sz="1800" spc="-5" dirty="0">
                <a:solidFill>
                  <a:srgbClr val="595959"/>
                </a:solidFill>
                <a:latin typeface="Arial"/>
                <a:cs typeface="Arial"/>
              </a:rPr>
              <a:t> of</a:t>
            </a:r>
            <a:r>
              <a:rPr sz="1800" spc="-1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595959"/>
                </a:solidFill>
                <a:latin typeface="Arial"/>
                <a:cs typeface="Arial"/>
              </a:rPr>
              <a:t>RPIs.</a:t>
            </a:r>
            <a:r>
              <a:rPr sz="1800" spc="-1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95959"/>
                </a:solidFill>
                <a:latin typeface="Arial"/>
                <a:cs typeface="Arial"/>
              </a:rPr>
              <a:t>*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76607" y="4770628"/>
            <a:ext cx="1651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595959"/>
                </a:solidFill>
                <a:latin typeface="Arial"/>
                <a:cs typeface="Arial"/>
              </a:rPr>
              <a:t>21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6038" y="4610100"/>
            <a:ext cx="32429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FFFF00"/>
                </a:solidFill>
                <a:latin typeface="Arial"/>
                <a:cs typeface="Arial"/>
              </a:rPr>
              <a:t>Links</a:t>
            </a:r>
            <a:r>
              <a:rPr sz="2000" spc="-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00"/>
                </a:solidFill>
                <a:latin typeface="Arial"/>
                <a:cs typeface="Arial"/>
              </a:rPr>
              <a:t>will</a:t>
            </a:r>
            <a:r>
              <a:rPr sz="2000" spc="-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00"/>
                </a:solidFill>
                <a:latin typeface="Arial"/>
                <a:cs typeface="Arial"/>
              </a:rPr>
              <a:t>be</a:t>
            </a:r>
            <a:r>
              <a:rPr sz="2000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00"/>
                </a:solidFill>
                <a:latin typeface="Arial"/>
                <a:cs typeface="Arial"/>
              </a:rPr>
              <a:t>on</a:t>
            </a:r>
            <a:r>
              <a:rPr sz="2000" spc="-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00"/>
                </a:solidFill>
                <a:latin typeface="Arial"/>
                <a:cs typeface="Arial"/>
              </a:rPr>
              <a:t>the</a:t>
            </a:r>
            <a:r>
              <a:rPr sz="2000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00"/>
                </a:solidFill>
                <a:latin typeface="Arial"/>
                <a:cs typeface="Arial"/>
              </a:rPr>
              <a:t>web</a:t>
            </a:r>
            <a:r>
              <a:rPr sz="2000" spc="-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00"/>
                </a:solidFill>
                <a:latin typeface="Arial"/>
                <a:cs typeface="Arial"/>
              </a:rPr>
              <a:t>site!</a:t>
            </a:r>
            <a:endParaRPr sz="2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80361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25600" y="621284"/>
            <a:ext cx="58966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Resources</a:t>
            </a:r>
            <a:endParaRPr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07464" y="1527047"/>
            <a:ext cx="5236464" cy="341071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/>
              <a:t>51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9233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0424" y="229108"/>
            <a:ext cx="692975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000000"/>
                </a:solidFill>
              </a:rPr>
              <a:t>Identify</a:t>
            </a:r>
            <a:r>
              <a:rPr sz="2800" spc="-15" dirty="0">
                <a:solidFill>
                  <a:srgbClr val="000000"/>
                </a:solidFill>
              </a:rPr>
              <a:t> </a:t>
            </a:r>
            <a:r>
              <a:rPr sz="2800" dirty="0">
                <a:solidFill>
                  <a:srgbClr val="000000"/>
                </a:solidFill>
              </a:rPr>
              <a:t>Hands-on</a:t>
            </a:r>
            <a:r>
              <a:rPr sz="2800" spc="-5" dirty="0">
                <a:solidFill>
                  <a:srgbClr val="000000"/>
                </a:solidFill>
              </a:rPr>
              <a:t> </a:t>
            </a:r>
            <a:r>
              <a:rPr lang="en-US" sz="2800" spc="-5" dirty="0">
                <a:solidFill>
                  <a:srgbClr val="000000"/>
                </a:solidFill>
              </a:rPr>
              <a:t>Resources</a:t>
            </a:r>
            <a:endParaRPr sz="2800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/>
              <a:t>52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294172" y="834436"/>
            <a:ext cx="4595331" cy="3160481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30200" marR="5080" indent="-317500">
              <a:lnSpc>
                <a:spcPct val="114500"/>
              </a:lnSpc>
              <a:spcBef>
                <a:spcPts val="40"/>
              </a:spcBef>
              <a:buClr>
                <a:srgbClr val="595959"/>
              </a:buClr>
              <a:buSzPct val="70000"/>
              <a:buFont typeface="Arial"/>
              <a:buChar char="●"/>
              <a:tabLst>
                <a:tab pos="329565" algn="l"/>
                <a:tab pos="330200" algn="l"/>
              </a:tabLst>
            </a:pPr>
            <a:r>
              <a:rPr sz="2000" b="1" spc="-5" dirty="0">
                <a:solidFill>
                  <a:srgbClr val="0F5DF8"/>
                </a:solidFill>
                <a:latin typeface="Arial"/>
                <a:cs typeface="Arial"/>
              </a:rPr>
              <a:t>Raspberry Pi’s </a:t>
            </a:r>
            <a:r>
              <a:rPr sz="2000" spc="-5" dirty="0">
                <a:solidFill>
                  <a:srgbClr val="595959"/>
                </a:solidFill>
                <a:latin typeface="Arial"/>
                <a:cs typeface="Arial"/>
              </a:rPr>
              <a:t>have been used </a:t>
            </a:r>
            <a:r>
              <a:rPr sz="2000" spc="-54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595959"/>
                </a:solidFill>
                <a:latin typeface="Arial"/>
                <a:cs typeface="Arial"/>
              </a:rPr>
              <a:t>in </a:t>
            </a:r>
            <a:r>
              <a:rPr sz="2000" spc="-5" dirty="0">
                <a:solidFill>
                  <a:srgbClr val="595959"/>
                </a:solidFill>
                <a:latin typeface="Arial"/>
                <a:cs typeface="Arial"/>
              </a:rPr>
              <a:t>K12 for programming </a:t>
            </a:r>
            <a:r>
              <a:rPr lang="en-US" sz="2000" spc="-5" dirty="0">
                <a:solidFill>
                  <a:srgbClr val="595959"/>
                </a:solidFill>
                <a:latin typeface="Arial"/>
                <a:cs typeface="Arial"/>
              </a:rPr>
              <a:t>&amp;</a:t>
            </a:r>
            <a:r>
              <a:rPr sz="200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en-US" sz="2000" spc="-5" dirty="0">
                <a:solidFill>
                  <a:srgbClr val="595959"/>
                </a:solidFill>
                <a:latin typeface="Arial"/>
                <a:cs typeface="Arial"/>
              </a:rPr>
              <a:t>robotics</a:t>
            </a:r>
            <a:r>
              <a:rPr sz="2000" spc="-5" dirty="0">
                <a:solidFill>
                  <a:srgbClr val="595959"/>
                </a:solidFill>
                <a:latin typeface="Arial"/>
                <a:cs typeface="Arial"/>
              </a:rPr>
              <a:t>.</a:t>
            </a:r>
            <a:r>
              <a:rPr lang="en-US" sz="2000" spc="-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br>
              <a:rPr lang="en-US" sz="2000" spc="-5" dirty="0">
                <a:solidFill>
                  <a:srgbClr val="595959"/>
                </a:solidFill>
                <a:latin typeface="Arial"/>
                <a:cs typeface="Arial"/>
              </a:rPr>
            </a:br>
            <a:r>
              <a:rPr lang="en-US" sz="2000" b="1" i="1" spc="-5" dirty="0">
                <a:solidFill>
                  <a:srgbClr val="FF0000"/>
                </a:solidFill>
                <a:latin typeface="Arial"/>
                <a:cs typeface="Arial"/>
              </a:rPr>
              <a:t>But not much IoT !!!!!</a:t>
            </a:r>
            <a:endParaRPr lang="en-US" sz="2000" spc="-5" dirty="0">
              <a:solidFill>
                <a:srgbClr val="595959"/>
              </a:solidFill>
              <a:latin typeface="Arial"/>
              <a:cs typeface="Arial"/>
            </a:endParaRPr>
          </a:p>
          <a:p>
            <a:pPr marL="330200" marR="5080" indent="-317500">
              <a:lnSpc>
                <a:spcPct val="114500"/>
              </a:lnSpc>
              <a:spcBef>
                <a:spcPts val="40"/>
              </a:spcBef>
              <a:buClr>
                <a:srgbClr val="595959"/>
              </a:buClr>
              <a:buSzPct val="70000"/>
              <a:buFont typeface="Arial"/>
              <a:buChar char="●"/>
              <a:tabLst>
                <a:tab pos="329565" algn="l"/>
                <a:tab pos="330200" algn="l"/>
              </a:tabLst>
            </a:pPr>
            <a:r>
              <a:rPr lang="en-US" sz="2000" spc="-5" dirty="0">
                <a:solidFill>
                  <a:srgbClr val="595959"/>
                </a:solidFill>
                <a:latin typeface="Arial"/>
                <a:cs typeface="Arial"/>
              </a:rPr>
              <a:t>More activities on </a:t>
            </a:r>
            <a:r>
              <a:rPr lang="en-US" sz="2000" b="1" spc="-5" dirty="0" err="1">
                <a:solidFill>
                  <a:srgbClr val="0F5DF8"/>
                </a:solidFill>
                <a:latin typeface="Arial"/>
                <a:cs typeface="Arial"/>
              </a:rPr>
              <a:t>PiMyLifeUp</a:t>
            </a:r>
            <a:r>
              <a:rPr lang="en-US" sz="2000" spc="-5" dirty="0">
                <a:solidFill>
                  <a:srgbClr val="595959"/>
                </a:solidFill>
                <a:latin typeface="Arial"/>
                <a:cs typeface="Arial"/>
              </a:rPr>
              <a:t> for Networking (DNS, DHCP, Clusters)</a:t>
            </a:r>
          </a:p>
          <a:p>
            <a:pPr marL="330200" marR="5080" indent="-317500">
              <a:lnSpc>
                <a:spcPct val="114500"/>
              </a:lnSpc>
              <a:spcBef>
                <a:spcPts val="40"/>
              </a:spcBef>
              <a:buClr>
                <a:srgbClr val="595959"/>
              </a:buClr>
              <a:buSzPct val="70000"/>
              <a:buFont typeface="Arial"/>
              <a:buChar char="●"/>
              <a:tabLst>
                <a:tab pos="329565" algn="l"/>
                <a:tab pos="330200" algn="l"/>
              </a:tabLst>
            </a:pPr>
            <a:r>
              <a:rPr lang="en-US" sz="2000" b="1" spc="-5" dirty="0">
                <a:solidFill>
                  <a:srgbClr val="595959"/>
                </a:solidFill>
                <a:latin typeface="Arial"/>
                <a:cs typeface="Arial"/>
              </a:rPr>
              <a:t>Kerry Bruce</a:t>
            </a:r>
            <a:r>
              <a:rPr lang="en-US" sz="2000" spc="-5" dirty="0">
                <a:solidFill>
                  <a:srgbClr val="595959"/>
                </a:solidFill>
                <a:latin typeface="Arial"/>
                <a:cs typeface="Arial"/>
              </a:rPr>
              <a:t>, </a:t>
            </a:r>
            <a:r>
              <a:rPr lang="en-US" sz="2000" spc="-5" dirty="0">
                <a:solidFill>
                  <a:srgbClr val="595959"/>
                </a:solidFill>
                <a:latin typeface="Arial"/>
                <a:cs typeface="Arial"/>
                <a:hlinkClick r:id="rId2"/>
              </a:rPr>
              <a:t>https://www.myitinstructor.com/</a:t>
            </a:r>
            <a:endParaRPr lang="en-US" sz="2000" spc="-5" dirty="0">
              <a:solidFill>
                <a:srgbClr val="595959"/>
              </a:solidFill>
              <a:latin typeface="Arial"/>
              <a:cs typeface="Arial"/>
            </a:endParaRPr>
          </a:p>
          <a:p>
            <a:pPr marL="330200" marR="5080" indent="-317500">
              <a:lnSpc>
                <a:spcPct val="114500"/>
              </a:lnSpc>
              <a:spcBef>
                <a:spcPts val="40"/>
              </a:spcBef>
              <a:buClr>
                <a:srgbClr val="595959"/>
              </a:buClr>
              <a:buSzPct val="70000"/>
              <a:buFont typeface="Arial"/>
              <a:buChar char="●"/>
              <a:tabLst>
                <a:tab pos="329565" algn="l"/>
                <a:tab pos="330200" algn="l"/>
              </a:tabLst>
            </a:pPr>
            <a:r>
              <a:rPr lang="en-US" sz="2000" b="1" spc="-5" dirty="0" err="1">
                <a:solidFill>
                  <a:srgbClr val="FF0000"/>
                </a:solidFill>
                <a:latin typeface="Arial"/>
                <a:cs typeface="Arial"/>
              </a:rPr>
              <a:t>WASTC.org</a:t>
            </a:r>
            <a:r>
              <a:rPr lang="en-US" sz="20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000" b="1" spc="-5" dirty="0">
                <a:solidFill>
                  <a:srgbClr val="595959"/>
                </a:solidFill>
                <a:latin typeface="Arial"/>
                <a:cs typeface="Arial"/>
              </a:rPr>
              <a:t>- </a:t>
            </a:r>
            <a:r>
              <a:rPr lang="en-US" sz="2000" spc="-5" dirty="0">
                <a:solidFill>
                  <a:srgbClr val="595959"/>
                </a:solidFill>
                <a:latin typeface="Arial"/>
                <a:cs typeface="Arial"/>
              </a:rPr>
              <a:t>Western Academy Support and Training Center</a:t>
            </a:r>
            <a:endParaRPr sz="235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54542" y="1010653"/>
            <a:ext cx="3344026" cy="35221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0200" marR="228600" indent="-318135">
              <a:lnSpc>
                <a:spcPct val="115300"/>
              </a:lnSpc>
              <a:buSzPct val="70000"/>
              <a:buChar char="●"/>
              <a:tabLst>
                <a:tab pos="329565" algn="l"/>
                <a:tab pos="330200" algn="l"/>
              </a:tabLst>
            </a:pPr>
            <a:r>
              <a:rPr lang="en-US" sz="2000" spc="-5" dirty="0">
                <a:solidFill>
                  <a:srgbClr val="595959"/>
                </a:solidFill>
                <a:latin typeface="Arial"/>
                <a:cs typeface="Arial"/>
              </a:rPr>
              <a:t>Many </a:t>
            </a:r>
            <a:r>
              <a:rPr lang="en-US" sz="2000" b="1" dirty="0">
                <a:solidFill>
                  <a:srgbClr val="0F5DF8"/>
                </a:solidFill>
                <a:latin typeface="Arial"/>
                <a:cs typeface="Arial"/>
              </a:rPr>
              <a:t>RPi </a:t>
            </a:r>
            <a:r>
              <a:rPr lang="en-US" sz="2000" spc="-5" dirty="0">
                <a:solidFill>
                  <a:srgbClr val="595959"/>
                </a:solidFill>
                <a:latin typeface="Arial"/>
                <a:cs typeface="Arial"/>
              </a:rPr>
              <a:t>projects have been </a:t>
            </a:r>
            <a:r>
              <a:rPr lang="en-US" sz="200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en-US" sz="2000" spc="-5" dirty="0">
                <a:solidFill>
                  <a:srgbClr val="595959"/>
                </a:solidFill>
                <a:latin typeface="Arial"/>
                <a:cs typeface="Arial"/>
              </a:rPr>
              <a:t>published </a:t>
            </a:r>
            <a:r>
              <a:rPr lang="en-US" sz="2000" dirty="0">
                <a:solidFill>
                  <a:srgbClr val="595959"/>
                </a:solidFill>
                <a:latin typeface="Arial"/>
                <a:cs typeface="Arial"/>
              </a:rPr>
              <a:t>in </a:t>
            </a:r>
            <a:r>
              <a:rPr lang="en-US" sz="2000" spc="-5" dirty="0">
                <a:solidFill>
                  <a:srgbClr val="595959"/>
                </a:solidFill>
                <a:latin typeface="Arial"/>
                <a:cs typeface="Arial"/>
              </a:rPr>
              <a:t>literature and on </a:t>
            </a:r>
            <a:r>
              <a:rPr lang="en-US" sz="200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en-US" sz="2000" spc="-5" dirty="0">
                <a:solidFill>
                  <a:srgbClr val="595959"/>
                </a:solidFill>
                <a:latin typeface="Arial"/>
                <a:cs typeface="Arial"/>
              </a:rPr>
              <a:t>YouTube and magazines </a:t>
            </a:r>
            <a:r>
              <a:rPr lang="en-US" sz="2000" dirty="0">
                <a:solidFill>
                  <a:srgbClr val="595959"/>
                </a:solidFill>
                <a:latin typeface="Arial"/>
                <a:cs typeface="Arial"/>
              </a:rPr>
              <a:t>such </a:t>
            </a:r>
            <a:r>
              <a:rPr lang="en-US" sz="2000" spc="-55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en-US" sz="2000" spc="-5" dirty="0">
                <a:solidFill>
                  <a:srgbClr val="595959"/>
                </a:solidFill>
                <a:latin typeface="Arial"/>
                <a:cs typeface="Arial"/>
              </a:rPr>
              <a:t>as</a:t>
            </a:r>
            <a:r>
              <a:rPr lang="en-US" sz="2000" spc="-1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Arial"/>
                <a:cs typeface="Arial"/>
              </a:rPr>
              <a:t>MagPi</a:t>
            </a:r>
            <a:r>
              <a:rPr lang="en-US" sz="2000" b="1" u="sng" dirty="0">
                <a:solidFill>
                  <a:srgbClr val="FF0000"/>
                </a:solidFill>
                <a:latin typeface="Arial"/>
                <a:cs typeface="Arial"/>
              </a:rPr>
              <a:t> (free online issues)</a:t>
            </a:r>
            <a:r>
              <a:rPr lang="en-US" sz="2000" dirty="0">
                <a:solidFill>
                  <a:srgbClr val="595959"/>
                </a:solidFill>
                <a:latin typeface="Arial"/>
                <a:cs typeface="Arial"/>
              </a:rPr>
              <a:t>.</a:t>
            </a:r>
          </a:p>
          <a:p>
            <a:pPr marL="330200" marR="228600" indent="-318135">
              <a:lnSpc>
                <a:spcPct val="115300"/>
              </a:lnSpc>
              <a:buSzPct val="70000"/>
              <a:buChar char="●"/>
              <a:tabLst>
                <a:tab pos="329565" algn="l"/>
                <a:tab pos="330200" algn="l"/>
              </a:tabLst>
            </a:pPr>
            <a:endParaRPr lang="en-US" sz="2000" dirty="0">
              <a:solidFill>
                <a:srgbClr val="595959"/>
              </a:solidFill>
              <a:latin typeface="Arial"/>
              <a:cs typeface="Arial"/>
            </a:endParaRPr>
          </a:p>
          <a:p>
            <a:pPr marL="330200" marR="228600" indent="-318135">
              <a:lnSpc>
                <a:spcPct val="115300"/>
              </a:lnSpc>
              <a:buSzPct val="70000"/>
              <a:buFontTx/>
              <a:buChar char="●"/>
              <a:tabLst>
                <a:tab pos="329565" algn="l"/>
                <a:tab pos="330200" algn="l"/>
              </a:tabLst>
            </a:pPr>
            <a:r>
              <a:rPr lang="en-US" sz="2000" b="1" spc="-5" dirty="0">
                <a:solidFill>
                  <a:srgbClr val="0F5DF8"/>
                </a:solidFill>
                <a:latin typeface="Arial"/>
                <a:cs typeface="Arial"/>
              </a:rPr>
              <a:t>Jeffrey </a:t>
            </a:r>
            <a:r>
              <a:rPr lang="en-US" sz="2000" b="1" spc="-5" dirty="0" err="1">
                <a:solidFill>
                  <a:srgbClr val="0F5DF8"/>
                </a:solidFill>
                <a:latin typeface="Arial"/>
                <a:cs typeface="Arial"/>
              </a:rPr>
              <a:t>Geerling</a:t>
            </a:r>
            <a:r>
              <a:rPr lang="en-US" sz="2000" spc="-5" dirty="0">
                <a:solidFill>
                  <a:srgbClr val="595959"/>
                </a:solidFill>
                <a:latin typeface="Arial"/>
                <a:cs typeface="Arial"/>
              </a:rPr>
              <a:t>, YouTuber!</a:t>
            </a:r>
          </a:p>
          <a:p>
            <a:pPr marL="12065" marR="228600">
              <a:lnSpc>
                <a:spcPct val="115300"/>
              </a:lnSpc>
              <a:buSzPct val="70000"/>
              <a:tabLst>
                <a:tab pos="329565" algn="l"/>
                <a:tab pos="330200" algn="l"/>
              </a:tabLst>
            </a:pPr>
            <a:endParaRPr lang="en-US" sz="2000" dirty="0">
              <a:solidFill>
                <a:srgbClr val="59595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78855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0424" y="302259"/>
            <a:ext cx="29552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b="1" dirty="0">
                <a:solidFill>
                  <a:srgbClr val="000000"/>
                </a:solidFill>
                <a:latin typeface="Arial"/>
                <a:cs typeface="Arial"/>
              </a:rPr>
              <a:t>Resources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sz="half" idx="2"/>
          </p:nvPr>
        </p:nvSpPr>
        <p:spPr>
          <a:xfrm>
            <a:off x="390424" y="971549"/>
            <a:ext cx="8589383" cy="3203313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29565" marR="5080" indent="-317500">
              <a:lnSpc>
                <a:spcPct val="150000"/>
              </a:lnSpc>
              <a:spcBef>
                <a:spcPts val="40"/>
              </a:spcBef>
              <a:buSzPct val="70000"/>
              <a:buChar char="●"/>
              <a:tabLst>
                <a:tab pos="329565" algn="l"/>
                <a:tab pos="330200" algn="l"/>
              </a:tabLst>
            </a:pPr>
            <a:r>
              <a:rPr lang="en-US" sz="1400" b="1" spc="-5" dirty="0" err="1">
                <a:solidFill>
                  <a:srgbClr val="FF0000"/>
                </a:solidFill>
                <a:highlight>
                  <a:srgbClr val="FFF6DC"/>
                </a:highlight>
              </a:rPr>
              <a:t>Sparkfun</a:t>
            </a:r>
            <a:r>
              <a:rPr lang="en-US" sz="1400" spc="-5" dirty="0"/>
              <a:t>. Tutorials. https://</a:t>
            </a:r>
            <a:r>
              <a:rPr lang="en-US" sz="1400" spc="-5" dirty="0" err="1"/>
              <a:t>learn.sparkfun.com</a:t>
            </a:r>
            <a:r>
              <a:rPr lang="en-US" sz="1400" spc="-5" dirty="0"/>
              <a:t>/tutorials</a:t>
            </a:r>
          </a:p>
          <a:p>
            <a:pPr marL="329565" marR="5080" indent="-317500">
              <a:lnSpc>
                <a:spcPct val="150000"/>
              </a:lnSpc>
              <a:spcBef>
                <a:spcPts val="40"/>
              </a:spcBef>
              <a:buSzPct val="70000"/>
              <a:buChar char="●"/>
              <a:tabLst>
                <a:tab pos="329565" algn="l"/>
                <a:tab pos="330200" algn="l"/>
              </a:tabLst>
            </a:pPr>
            <a:r>
              <a:rPr lang="en-US" sz="1400" spc="-5" dirty="0" err="1"/>
              <a:t>PiMyLife</a:t>
            </a:r>
            <a:r>
              <a:rPr lang="en-US" sz="1400" spc="-5" dirty="0"/>
              <a:t> Up. Latest Raspberry Pi Guides &amp; Projects. https://</a:t>
            </a:r>
            <a:r>
              <a:rPr lang="en-US" sz="1400" spc="-5" dirty="0" err="1"/>
              <a:t>pimylifeup.com</a:t>
            </a:r>
            <a:r>
              <a:rPr lang="en-US" sz="1400" spc="-5" dirty="0"/>
              <a:t>/</a:t>
            </a:r>
          </a:p>
          <a:p>
            <a:pPr marL="329565" marR="5080" indent="-317500">
              <a:lnSpc>
                <a:spcPct val="150000"/>
              </a:lnSpc>
              <a:spcBef>
                <a:spcPts val="40"/>
              </a:spcBef>
              <a:buSzPct val="70000"/>
              <a:buChar char="●"/>
              <a:tabLst>
                <a:tab pos="329565" algn="l"/>
                <a:tab pos="330200" algn="l"/>
              </a:tabLst>
            </a:pPr>
            <a:r>
              <a:rPr lang="en-US" sz="1400" spc="-5" dirty="0"/>
              <a:t>Michigan Department of Education. (2017). Michigan Integrated Technology Competencies for Students. https://</a:t>
            </a:r>
            <a:r>
              <a:rPr lang="en-US" sz="1400" spc="-5" dirty="0" err="1"/>
              <a:t>www.techplan.org</a:t>
            </a:r>
            <a:r>
              <a:rPr lang="en-US" sz="1400" spc="-5" dirty="0"/>
              <a:t>/downloads/</a:t>
            </a:r>
            <a:r>
              <a:rPr lang="en-US" sz="1400" spc="-5" dirty="0" err="1"/>
              <a:t>all_user_fi</a:t>
            </a:r>
            <a:r>
              <a:rPr lang="en-US" sz="1400" spc="-5" dirty="0"/>
              <a:t> les/</a:t>
            </a:r>
            <a:r>
              <a:rPr lang="en-US" sz="1400" spc="-5" dirty="0" err="1"/>
              <a:t>mitecs_document_fi</a:t>
            </a:r>
            <a:r>
              <a:rPr lang="en-US" sz="1400" spc="-5" dirty="0"/>
              <a:t> nal_2.2.pdf</a:t>
            </a:r>
          </a:p>
          <a:p>
            <a:pPr marL="329565" marR="5080" indent="-317500">
              <a:lnSpc>
                <a:spcPct val="150000"/>
              </a:lnSpc>
              <a:spcBef>
                <a:spcPts val="40"/>
              </a:spcBef>
              <a:buSzPct val="70000"/>
              <a:buChar char="●"/>
              <a:tabLst>
                <a:tab pos="329565" algn="l"/>
                <a:tab pos="330200" algn="l"/>
              </a:tabLst>
            </a:pPr>
            <a:r>
              <a:rPr lang="en-US" sz="1400" spc="-5" dirty="0"/>
              <a:t>Technology Readiness Resources. MITECS: Michigan Integrated Technology Competencies for Students. https://</a:t>
            </a:r>
            <a:r>
              <a:rPr lang="en-US" sz="1400" spc="-5" dirty="0" err="1"/>
              <a:t>www.techplan.org</a:t>
            </a:r>
            <a:r>
              <a:rPr lang="en-US" sz="1400" spc="-5" dirty="0"/>
              <a:t>/</a:t>
            </a:r>
            <a:r>
              <a:rPr lang="en-US" sz="1400" spc="-5" dirty="0" err="1"/>
              <a:t>edtech</a:t>
            </a:r>
            <a:r>
              <a:rPr lang="en-US" sz="1400" spc="-5" dirty="0"/>
              <a:t>-initiatives/</a:t>
            </a:r>
            <a:r>
              <a:rPr lang="en-US" sz="1400" spc="-5" dirty="0" err="1"/>
              <a:t>mitecs</a:t>
            </a:r>
            <a:r>
              <a:rPr lang="en-US" sz="1400" spc="-5" dirty="0"/>
              <a:t>/</a:t>
            </a:r>
          </a:p>
          <a:p>
            <a:pPr marL="329565" marR="5080" indent="-317500">
              <a:lnSpc>
                <a:spcPct val="150000"/>
              </a:lnSpc>
              <a:spcBef>
                <a:spcPts val="40"/>
              </a:spcBef>
              <a:buSzPct val="70000"/>
              <a:buChar char="●"/>
              <a:tabLst>
                <a:tab pos="329565" algn="l"/>
                <a:tab pos="330200" algn="l"/>
              </a:tabLst>
            </a:pPr>
            <a:r>
              <a:rPr lang="en-US" sz="1400" spc="-5" dirty="0"/>
              <a:t>POGIL. (2021). Resources for Educators. https://</a:t>
            </a:r>
            <a:r>
              <a:rPr lang="en-US" sz="1400" spc="-5" dirty="0" err="1"/>
              <a:t>pogil.org</a:t>
            </a:r>
            <a:r>
              <a:rPr lang="en-US" sz="1400" spc="-5" dirty="0"/>
              <a:t>/educators/resources</a:t>
            </a:r>
          </a:p>
          <a:p>
            <a:pPr marL="329565" marR="5080" indent="-317500">
              <a:lnSpc>
                <a:spcPct val="150000"/>
              </a:lnSpc>
              <a:spcBef>
                <a:spcPts val="40"/>
              </a:spcBef>
              <a:buSzPct val="70000"/>
              <a:buChar char="●"/>
              <a:tabLst>
                <a:tab pos="329565" algn="l"/>
                <a:tab pos="330200" algn="l"/>
              </a:tabLst>
            </a:pPr>
            <a:r>
              <a:rPr lang="en-US" sz="1400" spc="-5" dirty="0"/>
              <a:t>Raspberry Pi Foundation. Research Projects. https://</a:t>
            </a:r>
            <a:r>
              <a:rPr lang="en-US" sz="1400" spc="-5" dirty="0" err="1"/>
              <a:t>www.raspberrypi.org</a:t>
            </a:r>
            <a:r>
              <a:rPr lang="en-US" sz="1400" spc="-5" dirty="0"/>
              <a:t>/research/projects.</a:t>
            </a:r>
          </a:p>
          <a:p>
            <a:pPr marL="329565" marR="5080" indent="-317500">
              <a:lnSpc>
                <a:spcPct val="150000"/>
              </a:lnSpc>
              <a:spcBef>
                <a:spcPts val="40"/>
              </a:spcBef>
              <a:buSzPct val="70000"/>
              <a:buChar char="●"/>
              <a:tabLst>
                <a:tab pos="329565" algn="l"/>
                <a:tab pos="330200" algn="l"/>
              </a:tabLst>
            </a:pPr>
            <a:r>
              <a:rPr lang="en-US" sz="1400" spc="-5" dirty="0"/>
              <a:t>CISCO Network Academy. Internet of Things &amp; Analytics Courses. https://</a:t>
            </a:r>
            <a:r>
              <a:rPr lang="en-US" sz="1400" spc="-5" dirty="0" err="1"/>
              <a:t>www.netacad.com</a:t>
            </a:r>
            <a:r>
              <a:rPr lang="en-US" sz="1400" spc="-5" dirty="0"/>
              <a:t>/courses/</a:t>
            </a:r>
            <a:r>
              <a:rPr lang="en-US" sz="1400" spc="-5" dirty="0" err="1"/>
              <a:t>iot</a:t>
            </a:r>
            <a:endParaRPr lang="en-US" sz="1400" spc="-5" dirty="0"/>
          </a:p>
          <a:p>
            <a:pPr marL="329565" marR="5080" indent="-317500">
              <a:lnSpc>
                <a:spcPct val="150000"/>
              </a:lnSpc>
              <a:spcBef>
                <a:spcPts val="40"/>
              </a:spcBef>
              <a:buSzPct val="70000"/>
              <a:buChar char="●"/>
              <a:tabLst>
                <a:tab pos="329565" algn="l"/>
                <a:tab pos="330200" algn="l"/>
              </a:tabLst>
            </a:pPr>
            <a:r>
              <a:rPr lang="en-US" sz="1400" spc="-5" dirty="0"/>
              <a:t>Raspberry Pi Tutorials - Instructions &amp; Projects. https://tutorials-</a:t>
            </a:r>
            <a:r>
              <a:rPr lang="en-US" sz="1400" spc="-5" dirty="0" err="1"/>
              <a:t>raspberrypi.com</a:t>
            </a:r>
            <a:endParaRPr sz="1400" spc="-10" dirty="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27264" y="185928"/>
            <a:ext cx="646176" cy="600456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/>
              <a:t>53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14142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0424" y="338835"/>
            <a:ext cx="44608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000000"/>
                </a:solidFill>
              </a:rPr>
              <a:t>Careers</a:t>
            </a:r>
            <a:r>
              <a:rPr sz="2800" spc="-20" dirty="0">
                <a:solidFill>
                  <a:srgbClr val="000000"/>
                </a:solidFill>
              </a:rPr>
              <a:t> </a:t>
            </a:r>
            <a:r>
              <a:rPr sz="2800" dirty="0">
                <a:solidFill>
                  <a:srgbClr val="000000"/>
                </a:solidFill>
              </a:rPr>
              <a:t>in</a:t>
            </a:r>
            <a:r>
              <a:rPr sz="2800" spc="-10" dirty="0">
                <a:solidFill>
                  <a:srgbClr val="000000"/>
                </a:solidFill>
              </a:rPr>
              <a:t> </a:t>
            </a:r>
            <a:r>
              <a:rPr sz="2800" spc="-5" dirty="0">
                <a:solidFill>
                  <a:srgbClr val="000000"/>
                </a:solidFill>
              </a:rPr>
              <a:t>IT</a:t>
            </a:r>
            <a:r>
              <a:rPr sz="2800" spc="-20" dirty="0">
                <a:solidFill>
                  <a:srgbClr val="000000"/>
                </a:solidFill>
              </a:rPr>
              <a:t> </a:t>
            </a:r>
            <a:r>
              <a:rPr sz="2800" dirty="0">
                <a:solidFill>
                  <a:srgbClr val="000000"/>
                </a:solidFill>
              </a:rPr>
              <a:t>Related</a:t>
            </a:r>
            <a:r>
              <a:rPr sz="2800" spc="-10" dirty="0">
                <a:solidFill>
                  <a:srgbClr val="000000"/>
                </a:solidFill>
              </a:rPr>
              <a:t> </a:t>
            </a:r>
            <a:r>
              <a:rPr sz="2800" dirty="0">
                <a:solidFill>
                  <a:srgbClr val="000000"/>
                </a:solidFill>
              </a:rPr>
              <a:t>Fields</a:t>
            </a:r>
            <a:endParaRPr sz="2800" dirty="0"/>
          </a:p>
        </p:txBody>
      </p:sp>
      <p:sp>
        <p:nvSpPr>
          <p:cNvPr id="3" name="object 3"/>
          <p:cNvSpPr txBox="1"/>
          <p:nvPr/>
        </p:nvSpPr>
        <p:spPr>
          <a:xfrm>
            <a:off x="8846457" y="4770628"/>
            <a:ext cx="9652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00"/>
                </a:solidFill>
                <a:latin typeface="Arial"/>
                <a:cs typeface="Arial"/>
              </a:rPr>
              <a:t>5</a:t>
            </a:r>
            <a:endParaRPr sz="100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39" y="4684776"/>
            <a:ext cx="4049395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160"/>
              </a:spcBef>
            </a:pPr>
            <a:r>
              <a:rPr sz="1100" dirty="0">
                <a:solidFill>
                  <a:srgbClr val="FFFF00"/>
                </a:solidFill>
                <a:latin typeface="Arial"/>
                <a:cs typeface="Arial"/>
              </a:rPr>
              <a:t>155 million employed in </a:t>
            </a:r>
            <a:r>
              <a:rPr sz="1100" spc="-5" dirty="0">
                <a:solidFill>
                  <a:srgbClr val="FFFF00"/>
                </a:solidFill>
                <a:latin typeface="Arial"/>
                <a:cs typeface="Arial"/>
              </a:rPr>
              <a:t>the </a:t>
            </a:r>
            <a:r>
              <a:rPr sz="1100" dirty="0">
                <a:solidFill>
                  <a:srgbClr val="FFFF00"/>
                </a:solidFill>
                <a:latin typeface="Arial"/>
                <a:cs typeface="Arial"/>
              </a:rPr>
              <a:t>US </a:t>
            </a:r>
            <a:r>
              <a:rPr sz="1100" spc="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FFFF00"/>
                </a:solidFill>
                <a:latin typeface="Arial"/>
                <a:cs typeface="Arial"/>
              </a:rPr>
              <a:t>https://</a:t>
            </a:r>
            <a:r>
              <a:rPr sz="1100" spc="-5" dirty="0">
                <a:solidFill>
                  <a:srgbClr val="FFFF00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www.bls.gov/emp/tables/occupations-most-job-growth.htm</a:t>
            </a:r>
            <a:endParaRPr sz="110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383" y="890016"/>
            <a:ext cx="9083040" cy="3410712"/>
          </a:xfrm>
          <a:prstGeom prst="rect">
            <a:avLst/>
          </a:prstGeom>
        </p:spPr>
      </p:pic>
      <p:sp>
        <p:nvSpPr>
          <p:cNvPr id="6" name="Heart 5">
            <a:extLst>
              <a:ext uri="{FF2B5EF4-FFF2-40B4-BE49-F238E27FC236}">
                <a16:creationId xmlns:a16="http://schemas.microsoft.com/office/drawing/2014/main" id="{E58EFA02-769B-734C-A91B-009B3FAD0689}"/>
              </a:ext>
            </a:extLst>
          </p:cNvPr>
          <p:cNvSpPr/>
          <p:nvPr/>
        </p:nvSpPr>
        <p:spPr>
          <a:xfrm>
            <a:off x="8232140" y="129540"/>
            <a:ext cx="662577" cy="581152"/>
          </a:xfrm>
          <a:prstGeom prst="hear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458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046A3C-4B66-9F4C-971D-1BB7C2C54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343" y="1272706"/>
            <a:ext cx="7848600" cy="553998"/>
          </a:xfrm>
        </p:spPr>
        <p:txBody>
          <a:bodyPr/>
          <a:lstStyle/>
          <a:p>
            <a:r>
              <a:rPr lang="en-US" dirty="0"/>
              <a:t>Q &amp; 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794336-E087-374B-BFD8-76942F6E01F1}"/>
              </a:ext>
            </a:extLst>
          </p:cNvPr>
          <p:cNvSpPr txBox="1"/>
          <p:nvPr/>
        </p:nvSpPr>
        <p:spPr>
          <a:xfrm>
            <a:off x="4399643" y="13335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Contact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KathleenKalata@Ferris.Edu </a:t>
            </a:r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8A159D70-314A-904D-8A18-31B271E9C04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42032" y="2319729"/>
            <a:ext cx="4059936" cy="244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23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BEE424-A0EE-5048-A5DD-9641F0959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Thank You for Coming!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D44E44-9C94-6D40-9673-1528DD5F3AC0}"/>
              </a:ext>
            </a:extLst>
          </p:cNvPr>
          <p:cNvSpPr txBox="1"/>
          <p:nvPr/>
        </p:nvSpPr>
        <p:spPr>
          <a:xfrm>
            <a:off x="2057400" y="1581150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Contact Us:</a:t>
            </a:r>
          </a:p>
          <a:p>
            <a:pPr algn="ctr"/>
            <a:endParaRPr lang="en-US" i="1" dirty="0">
              <a:solidFill>
                <a:schemeClr val="bg1"/>
              </a:solidFill>
            </a:endParaRP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KathleenKalata@Ferris.Edu </a:t>
            </a:r>
          </a:p>
        </p:txBody>
      </p:sp>
    </p:spTree>
    <p:extLst>
      <p:ext uri="{BB962C8B-B14F-4D97-AF65-F5344CB8AC3E}">
        <p14:creationId xmlns:p14="http://schemas.microsoft.com/office/powerpoint/2010/main" val="2855502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046A3C-4B66-9F4C-971D-1BB7C2C54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290123"/>
            <a:ext cx="7848600" cy="553998"/>
          </a:xfrm>
        </p:spPr>
        <p:txBody>
          <a:bodyPr/>
          <a:lstStyle/>
          <a:p>
            <a:r>
              <a:rPr lang="en-US" dirty="0"/>
              <a:t>Computational Thinking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6EEC75-9B87-014C-9F2F-7FC8E794BC00}"/>
              </a:ext>
            </a:extLst>
          </p:cNvPr>
          <p:cNvSpPr txBox="1"/>
          <p:nvPr/>
        </p:nvSpPr>
        <p:spPr>
          <a:xfrm>
            <a:off x="2209438" y="2248584"/>
            <a:ext cx="39587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</a:rPr>
              <a:t>Integrating Computational Thinking (CT) throughout the K-12 curriculum</a:t>
            </a:r>
          </a:p>
        </p:txBody>
      </p:sp>
    </p:spTree>
    <p:extLst>
      <p:ext uri="{BB962C8B-B14F-4D97-AF65-F5344CB8AC3E}">
        <p14:creationId xmlns:p14="http://schemas.microsoft.com/office/powerpoint/2010/main" val="799270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9867905-08AD-3E42-8238-E606C866E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828" y="165703"/>
            <a:ext cx="8296326" cy="492443"/>
          </a:xfrm>
        </p:spPr>
        <p:txBody>
          <a:bodyPr/>
          <a:lstStyle/>
          <a:p>
            <a:r>
              <a:rPr lang="en-US" sz="3200" dirty="0"/>
              <a:t>Converging Standards in K-12 Education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F1ACC4-DD80-D448-933E-91AAD2B9F722}"/>
              </a:ext>
            </a:extLst>
          </p:cNvPr>
          <p:cNvSpPr txBox="1"/>
          <p:nvPr/>
        </p:nvSpPr>
        <p:spPr>
          <a:xfrm>
            <a:off x="260335" y="4614462"/>
            <a:ext cx="46482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MITECS</a:t>
            </a:r>
            <a:r>
              <a:rPr lang="en-US" sz="1100" dirty="0">
                <a:solidFill>
                  <a:srgbClr val="FFFF00"/>
                </a:solidFill>
              </a:rPr>
              <a:t> – December 2017</a:t>
            </a:r>
          </a:p>
          <a:p>
            <a:r>
              <a:rPr lang="en-US" sz="1100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ISTE</a:t>
            </a:r>
            <a:r>
              <a:rPr lang="en-US" sz="1100" dirty="0">
                <a:solidFill>
                  <a:srgbClr val="FFFF00"/>
                </a:solidFill>
              </a:rPr>
              <a:t> – International Society for Technology in Education – Adopted in all states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4ECDDD-FD68-D74E-A85B-B63A2EDE1DAC}"/>
              </a:ext>
            </a:extLst>
          </p:cNvPr>
          <p:cNvSpPr txBox="1"/>
          <p:nvPr/>
        </p:nvSpPr>
        <p:spPr>
          <a:xfrm>
            <a:off x="245147" y="1115911"/>
            <a:ext cx="44632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50000"/>
            </a:pPr>
            <a:r>
              <a:rPr lang="en-US" sz="2400" b="1" kern="0" dirty="0">
                <a:solidFill>
                  <a:srgbClr val="FF0000"/>
                </a:solidFill>
              </a:rPr>
              <a:t>International</a:t>
            </a:r>
            <a:r>
              <a:rPr lang="en-US" sz="2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Standards: </a:t>
            </a:r>
            <a:r>
              <a:rPr lang="en-US" sz="2400" dirty="0">
                <a:hlinkClick r:id="rId3"/>
              </a:rPr>
              <a:t>ISTE</a:t>
            </a:r>
            <a:r>
              <a:rPr lang="en-US" sz="2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US" sz="2400" kern="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FC747A-EDF8-8049-BFAF-AA870696BF04}"/>
              </a:ext>
            </a:extLst>
          </p:cNvPr>
          <p:cNvSpPr txBox="1"/>
          <p:nvPr/>
        </p:nvSpPr>
        <p:spPr>
          <a:xfrm>
            <a:off x="260334" y="1637593"/>
            <a:ext cx="44632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50000"/>
            </a:pPr>
            <a:r>
              <a:rPr lang="en-US" sz="2400" b="1" kern="0" dirty="0">
                <a:solidFill>
                  <a:srgbClr val="FF0000"/>
                </a:solidFill>
              </a:rPr>
              <a:t>State</a:t>
            </a:r>
            <a:r>
              <a:rPr lang="en-US" sz="2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Level Standards: </a:t>
            </a:r>
            <a:r>
              <a:rPr lang="en-US" sz="2400" dirty="0">
                <a:highlight>
                  <a:srgbClr val="FFF6DC"/>
                </a:highlight>
                <a:hlinkClick r:id="rId2"/>
              </a:rPr>
              <a:t>MITECS</a:t>
            </a:r>
            <a:r>
              <a:rPr lang="en-US" sz="2400" dirty="0"/>
              <a:t> </a:t>
            </a:r>
            <a:endParaRPr lang="en-US" sz="2400" kern="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070590C-10BF-A448-8CFB-BBCCEA1BAACE}"/>
              </a:ext>
            </a:extLst>
          </p:cNvPr>
          <p:cNvSpPr/>
          <p:nvPr/>
        </p:nvSpPr>
        <p:spPr>
          <a:xfrm>
            <a:off x="0" y="0"/>
            <a:ext cx="9144000" cy="45719"/>
          </a:xfrm>
          <a:prstGeom prst="rect">
            <a:avLst/>
          </a:prstGeom>
          <a:solidFill>
            <a:srgbClr val="0F5D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B69C42-72B6-4D4D-9479-29F8BD9DA267}"/>
              </a:ext>
            </a:extLst>
          </p:cNvPr>
          <p:cNvSpPr txBox="1"/>
          <p:nvPr/>
        </p:nvSpPr>
        <p:spPr>
          <a:xfrm>
            <a:off x="4966553" y="1089293"/>
            <a:ext cx="3782619" cy="2964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n-US" sz="2400" b="1" u="sng" dirty="0">
                <a:solidFill>
                  <a:srgbClr val="FF0000"/>
                </a:solidFill>
              </a:rPr>
              <a:t>ISTE=MITECS </a:t>
            </a:r>
            <a:r>
              <a:rPr lang="en-US" sz="2400" u="sng" dirty="0"/>
              <a:t>For Students:</a:t>
            </a:r>
          </a:p>
          <a:p>
            <a:pPr>
              <a:lnSpc>
                <a:spcPts val="2800"/>
              </a:lnSpc>
            </a:pPr>
            <a:r>
              <a:rPr lang="en-US" sz="2400" dirty="0"/>
              <a:t>1.1 Empowered Learner </a:t>
            </a:r>
          </a:p>
          <a:p>
            <a:pPr>
              <a:lnSpc>
                <a:spcPts val="2800"/>
              </a:lnSpc>
            </a:pPr>
            <a:r>
              <a:rPr lang="en-US" sz="2400" dirty="0"/>
              <a:t>1.2 Digital Citizen </a:t>
            </a:r>
          </a:p>
          <a:p>
            <a:pPr>
              <a:lnSpc>
                <a:spcPts val="2800"/>
              </a:lnSpc>
            </a:pPr>
            <a:r>
              <a:rPr lang="en-US" sz="2400" dirty="0"/>
              <a:t>1.3 Knowledge Constructor  </a:t>
            </a:r>
          </a:p>
          <a:p>
            <a:pPr>
              <a:lnSpc>
                <a:spcPts val="2800"/>
              </a:lnSpc>
            </a:pPr>
            <a:r>
              <a:rPr lang="en-US" sz="2400" dirty="0"/>
              <a:t>1.4 Innovative Designer </a:t>
            </a:r>
          </a:p>
          <a:p>
            <a:pPr>
              <a:lnSpc>
                <a:spcPts val="2800"/>
              </a:lnSpc>
            </a:pPr>
            <a:r>
              <a:rPr lang="en-US" sz="2400" b="1" u="sng" dirty="0">
                <a:solidFill>
                  <a:srgbClr val="FF0000"/>
                </a:solidFill>
                <a:highlight>
                  <a:srgbClr val="FFF6DC"/>
                </a:highlight>
              </a:rPr>
              <a:t>1.5 Computational Thinker </a:t>
            </a:r>
          </a:p>
          <a:p>
            <a:pPr>
              <a:lnSpc>
                <a:spcPts val="2800"/>
              </a:lnSpc>
            </a:pPr>
            <a:r>
              <a:rPr lang="en-US" sz="2400" dirty="0"/>
              <a:t>1.6 Creative Communicator  </a:t>
            </a:r>
          </a:p>
          <a:p>
            <a:pPr>
              <a:lnSpc>
                <a:spcPts val="2800"/>
              </a:lnSpc>
            </a:pPr>
            <a:r>
              <a:rPr lang="en-US" sz="2400" dirty="0"/>
              <a:t>1.7 Global Collaborator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CEB6ED-F6AC-CE4C-9620-4ED5A5924732}"/>
              </a:ext>
            </a:extLst>
          </p:cNvPr>
          <p:cNvSpPr txBox="1"/>
          <p:nvPr/>
        </p:nvSpPr>
        <p:spPr>
          <a:xfrm>
            <a:off x="394828" y="2402752"/>
            <a:ext cx="4119154" cy="954107"/>
          </a:xfrm>
          <a:prstGeom prst="rect">
            <a:avLst/>
          </a:prstGeom>
          <a:solidFill>
            <a:srgbClr val="FFF6DC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kern="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6DC"/>
                </a:highlight>
              </a:rPr>
              <a:t>Computational Thinking </a:t>
            </a:r>
            <a:br>
              <a:rPr lang="en-US" sz="2800" kern="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6DC"/>
                </a:highlight>
              </a:rPr>
            </a:br>
            <a:r>
              <a:rPr lang="en-US" sz="2800" kern="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6DC"/>
                </a:highlight>
              </a:rPr>
              <a:t>      </a:t>
            </a:r>
            <a:r>
              <a:rPr lang="en-US" sz="2800" dirty="0">
                <a:highlight>
                  <a:srgbClr val="FFF6DC"/>
                </a:highlight>
              </a:rPr>
              <a:t>≠  </a:t>
            </a:r>
            <a:r>
              <a:rPr lang="en-US" sz="2800" kern="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6DC"/>
                </a:highlight>
              </a:rPr>
              <a:t>Programming!</a:t>
            </a:r>
            <a:endParaRPr lang="en-US" sz="2800" dirty="0">
              <a:highlight>
                <a:srgbClr val="FFF6DC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57493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89A9726-CA8C-1E4D-A3E5-4C8514146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62801"/>
            <a:ext cx="7696200" cy="49244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ISTE</a:t>
            </a:r>
            <a:r>
              <a:rPr lang="en-US" dirty="0"/>
              <a:t> ↬ What is a Computational Thinker?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67B6F7D-34AA-7744-83AD-0C171B547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790" y="851732"/>
            <a:ext cx="2495464" cy="2874199"/>
          </a:xfrm>
          <a:ln>
            <a:noFill/>
          </a:ln>
        </p:spPr>
        <p:txBody>
          <a:bodyPr lIns="73152" tIns="36576" rIns="54864" bIns="36576">
            <a:normAutofit fontScale="92500"/>
          </a:bodyPr>
          <a:lstStyle/>
          <a:p>
            <a:pPr>
              <a:lnSpc>
                <a:spcPts val="2500"/>
              </a:lnSpc>
            </a:pP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Students develop and employ strategies for </a:t>
            </a:r>
            <a:r>
              <a:rPr lang="en-US" i="1" u="sng" dirty="0">
                <a:highlight>
                  <a:srgbClr val="E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understanding &amp; solving problems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in ways that </a:t>
            </a:r>
            <a:r>
              <a:rPr lang="en-US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leverage the power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en-US" i="1" u="sng" dirty="0">
                <a:highlight>
                  <a:srgbClr val="E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technological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 methods to develop &amp; test solutions.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1D88355-2ECE-1744-B8FC-ED13D10A38D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811815" y="851732"/>
            <a:ext cx="3216424" cy="1683332"/>
          </a:xfrm>
        </p:spPr>
        <p:txBody>
          <a:bodyPr>
            <a:noAutofit/>
          </a:bodyPr>
          <a:lstStyle/>
          <a:p>
            <a:pPr>
              <a:lnSpc>
                <a:spcPts val="2200"/>
              </a:lnSpc>
            </a:pPr>
            <a:r>
              <a:rPr lang="en-US" sz="1800" dirty="0"/>
              <a:t>Students formulate problem definitions suited for technology-assisted methods such as data analysis, abstract models and </a:t>
            </a:r>
            <a:r>
              <a:rPr lang="en-US" sz="1800" u="sng" dirty="0">
                <a:highlight>
                  <a:srgbClr val="FFF6DC"/>
                </a:highlight>
              </a:rPr>
              <a:t>algorithmic thinking in exploring and finding solutions</a:t>
            </a:r>
            <a:r>
              <a:rPr lang="en-US" sz="1800" u="sng" dirty="0"/>
              <a:t>.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A4EC8EA-AEBA-CD47-B19E-0CDDC283700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071920" y="851732"/>
            <a:ext cx="2971559" cy="1683332"/>
          </a:xfrm>
        </p:spPr>
        <p:txBody>
          <a:bodyPr>
            <a:noAutofit/>
          </a:bodyPr>
          <a:lstStyle/>
          <a:p>
            <a:pPr>
              <a:lnSpc>
                <a:spcPts val="2200"/>
              </a:lnSpc>
            </a:pPr>
            <a:r>
              <a:rPr lang="en-US" sz="1800" dirty="0"/>
              <a:t>Students break problems into component parts, extract key information, and develop descriptive models to </a:t>
            </a:r>
            <a:r>
              <a:rPr lang="en-US" sz="1800" u="sng" dirty="0">
                <a:highlight>
                  <a:srgbClr val="FFF6DC"/>
                </a:highlight>
              </a:rPr>
              <a:t>understand complex systems </a:t>
            </a:r>
            <a:br>
              <a:rPr lang="en-US" sz="1800" u="sng" dirty="0">
                <a:highlight>
                  <a:srgbClr val="FFF6DC"/>
                </a:highlight>
              </a:rPr>
            </a:br>
            <a:r>
              <a:rPr lang="en-US" sz="1800" dirty="0"/>
              <a:t>or facilitate </a:t>
            </a:r>
            <a:r>
              <a:rPr lang="en-US" sz="1800" u="sng" dirty="0">
                <a:highlight>
                  <a:srgbClr val="FFF6DC"/>
                </a:highlight>
              </a:rPr>
              <a:t>problem-solving.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EABA230-F5B2-9043-8F81-FD6F92E89F5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2811815" y="2716812"/>
            <a:ext cx="3216424" cy="1683332"/>
          </a:xfrm>
        </p:spPr>
        <p:txBody>
          <a:bodyPr>
            <a:noAutofit/>
          </a:bodyPr>
          <a:lstStyle/>
          <a:p>
            <a:pPr>
              <a:lnSpc>
                <a:spcPts val="2200"/>
              </a:lnSpc>
            </a:pPr>
            <a:r>
              <a:rPr lang="en-US" sz="1800" dirty="0"/>
              <a:t>Students </a:t>
            </a:r>
            <a:r>
              <a:rPr lang="en-US" sz="1800" u="sng" dirty="0">
                <a:highlight>
                  <a:srgbClr val="FFF6DC"/>
                </a:highlight>
              </a:rPr>
              <a:t>collect data </a:t>
            </a:r>
            <a:r>
              <a:rPr lang="en-US" sz="1800" dirty="0"/>
              <a:t>or identify relevant data sets, use digital tools to </a:t>
            </a:r>
            <a:r>
              <a:rPr lang="en-US" sz="1800" u="sng" dirty="0">
                <a:highlight>
                  <a:srgbClr val="FFF6DC"/>
                </a:highlight>
              </a:rPr>
              <a:t>analyze</a:t>
            </a:r>
            <a:r>
              <a:rPr lang="en-US" sz="1800" dirty="0"/>
              <a:t> them, and </a:t>
            </a:r>
            <a:r>
              <a:rPr lang="en-US" sz="1800" u="sng" dirty="0">
                <a:highlight>
                  <a:srgbClr val="FFF6DC"/>
                </a:highlight>
              </a:rPr>
              <a:t>represent</a:t>
            </a:r>
            <a:r>
              <a:rPr lang="en-US" sz="1800" dirty="0"/>
              <a:t> data in various ways </a:t>
            </a:r>
            <a:br>
              <a:rPr lang="en-US" sz="1800" dirty="0"/>
            </a:br>
            <a:r>
              <a:rPr lang="en-US" sz="1800" dirty="0"/>
              <a:t>to facilitate problem-solving and decision-making. 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084CD8E-01EC-D046-8936-6836E43DEFF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071920" y="2716812"/>
            <a:ext cx="2971559" cy="1683332"/>
          </a:xfrm>
        </p:spPr>
        <p:txBody>
          <a:bodyPr>
            <a:noAutofit/>
          </a:bodyPr>
          <a:lstStyle/>
          <a:p>
            <a:pPr>
              <a:lnSpc>
                <a:spcPts val="2200"/>
              </a:lnSpc>
            </a:pPr>
            <a:r>
              <a:rPr lang="en-US" sz="1800" dirty="0"/>
              <a:t>Students understand how automation works and use algorithmic thinking to develop a sequence of steps to </a:t>
            </a:r>
            <a:r>
              <a:rPr lang="en-US" sz="1800" u="sng" dirty="0">
                <a:highlight>
                  <a:srgbClr val="FFF6DC"/>
                </a:highlight>
              </a:rPr>
              <a:t>create and test automated solutions</a:t>
            </a:r>
            <a:endParaRPr lang="en-US" sz="1800" u="sng" dirty="0">
              <a:solidFill>
                <a:schemeClr val="tx1"/>
              </a:solidFill>
              <a:highlight>
                <a:srgbClr val="FFF6DC"/>
              </a:highlight>
            </a:endParaRPr>
          </a:p>
          <a:p>
            <a:pPr>
              <a:lnSpc>
                <a:spcPts val="22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69E765-6A48-0542-94E2-6F31FC45E4C4}"/>
              </a:ext>
            </a:extLst>
          </p:cNvPr>
          <p:cNvSpPr txBox="1"/>
          <p:nvPr/>
        </p:nvSpPr>
        <p:spPr>
          <a:xfrm>
            <a:off x="228600" y="4640590"/>
            <a:ext cx="4267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ISTE</a:t>
            </a:r>
            <a:r>
              <a:rPr lang="en-US" sz="1100" dirty="0">
                <a:solidFill>
                  <a:srgbClr val="FFFF00"/>
                </a:solidFill>
              </a:rPr>
              <a:t> – 1.5 </a:t>
            </a:r>
            <a:r>
              <a:rPr lang="en-US" sz="1100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Computational Thinking</a:t>
            </a:r>
            <a:r>
              <a:rPr lang="en-US" sz="1100" dirty="0">
                <a:solidFill>
                  <a:srgbClr val="FFFF00"/>
                </a:solidFill>
              </a:rPr>
              <a:t>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29A2D1-63FC-2F43-B38E-BC501F3087F0}"/>
              </a:ext>
            </a:extLst>
          </p:cNvPr>
          <p:cNvCxnSpPr/>
          <p:nvPr/>
        </p:nvCxnSpPr>
        <p:spPr>
          <a:xfrm>
            <a:off x="6028256" y="851732"/>
            <a:ext cx="0" cy="3497718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40CA4DA-0487-C641-9E08-33F580FB2DBC}"/>
              </a:ext>
            </a:extLst>
          </p:cNvPr>
          <p:cNvCxnSpPr>
            <a:cxnSpLocks/>
          </p:cNvCxnSpPr>
          <p:nvPr/>
        </p:nvCxnSpPr>
        <p:spPr>
          <a:xfrm>
            <a:off x="3117669" y="2638698"/>
            <a:ext cx="5834742" cy="0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045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9867905-08AD-3E42-8238-E606C866E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91" y="-13016"/>
            <a:ext cx="8247018" cy="65909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MITECS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- Computational Thinking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9EC67B5-F527-E241-AA36-A52E517338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0" t="2903" r="18101" b="19319"/>
          <a:stretch/>
        </p:blipFill>
        <p:spPr bwMode="auto">
          <a:xfrm>
            <a:off x="2535419" y="792480"/>
            <a:ext cx="6531775" cy="368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F1ACC4-DD80-D448-933E-91AAD2B9F722}"/>
              </a:ext>
            </a:extLst>
          </p:cNvPr>
          <p:cNvSpPr txBox="1"/>
          <p:nvPr/>
        </p:nvSpPr>
        <p:spPr>
          <a:xfrm>
            <a:off x="211319" y="4626070"/>
            <a:ext cx="4648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MITECS</a:t>
            </a:r>
            <a:r>
              <a:rPr lang="en-US" sz="1100" dirty="0">
                <a:solidFill>
                  <a:srgbClr val="FFFF00"/>
                </a:solidFill>
              </a:rPr>
              <a:t> – December 2017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F271F5-E56E-9A4A-956D-511D5F049A9C}"/>
              </a:ext>
            </a:extLst>
          </p:cNvPr>
          <p:cNvSpPr txBox="1"/>
          <p:nvPr/>
        </p:nvSpPr>
        <p:spPr>
          <a:xfrm>
            <a:off x="143690" y="792480"/>
            <a:ext cx="277597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F5DF8"/>
                </a:solidFill>
                <a:latin typeface="Courier" pitchFamily="2" charset="0"/>
              </a:rPr>
              <a:t>M</a:t>
            </a:r>
            <a:r>
              <a:rPr lang="en-US" sz="2000" dirty="0">
                <a:latin typeface="Courier" pitchFamily="2" charset="0"/>
              </a:rPr>
              <a:t>ichigan </a:t>
            </a:r>
            <a:r>
              <a:rPr lang="en-US" sz="3600" dirty="0">
                <a:solidFill>
                  <a:srgbClr val="0F5DF8"/>
                </a:solidFill>
                <a:latin typeface="Courier" pitchFamily="2" charset="0"/>
              </a:rPr>
              <a:t>I</a:t>
            </a:r>
            <a:r>
              <a:rPr lang="en-US" sz="2000" dirty="0">
                <a:latin typeface="Courier" pitchFamily="2" charset="0"/>
              </a:rPr>
              <a:t>ntegrated </a:t>
            </a:r>
            <a:r>
              <a:rPr lang="en-US" sz="3600" dirty="0" err="1">
                <a:solidFill>
                  <a:srgbClr val="0F5DF8"/>
                </a:solidFill>
                <a:latin typeface="Courier" pitchFamily="2" charset="0"/>
              </a:rPr>
              <a:t>TE</a:t>
            </a:r>
            <a:r>
              <a:rPr lang="en-US" sz="2000" dirty="0" err="1">
                <a:latin typeface="Courier" pitchFamily="2" charset="0"/>
              </a:rPr>
              <a:t>chnology</a:t>
            </a:r>
            <a:r>
              <a:rPr lang="en-US" sz="2000" dirty="0">
                <a:latin typeface="Courier" pitchFamily="2" charset="0"/>
              </a:rPr>
              <a:t> </a:t>
            </a:r>
            <a:r>
              <a:rPr lang="en-US" sz="3600" dirty="0">
                <a:solidFill>
                  <a:srgbClr val="0F5DF8"/>
                </a:solidFill>
                <a:latin typeface="Courier" pitchFamily="2" charset="0"/>
              </a:rPr>
              <a:t>C</a:t>
            </a:r>
            <a:r>
              <a:rPr lang="en-US" sz="2000" dirty="0">
                <a:latin typeface="Courier" pitchFamily="2" charset="0"/>
              </a:rPr>
              <a:t>ompetencies for </a:t>
            </a:r>
          </a:p>
          <a:p>
            <a:r>
              <a:rPr lang="en-US" sz="3600" dirty="0">
                <a:solidFill>
                  <a:srgbClr val="0F5DF8"/>
                </a:solidFill>
                <a:latin typeface="Courier" pitchFamily="2" charset="0"/>
              </a:rPr>
              <a:t>S</a:t>
            </a:r>
            <a:r>
              <a:rPr lang="en-US" sz="2000" dirty="0">
                <a:latin typeface="Courier" pitchFamily="2" charset="0"/>
              </a:rPr>
              <a:t>tudents </a:t>
            </a:r>
          </a:p>
        </p:txBody>
      </p:sp>
    </p:spTree>
    <p:extLst>
      <p:ext uri="{BB962C8B-B14F-4D97-AF65-F5344CB8AC3E}">
        <p14:creationId xmlns:p14="http://schemas.microsoft.com/office/powerpoint/2010/main" val="12999551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2414</TotalTime>
  <Words>3101</Words>
  <Application>Microsoft Macintosh PowerPoint</Application>
  <PresentationFormat>On-screen Show (16:9)</PresentationFormat>
  <Paragraphs>465</Paragraphs>
  <Slides>56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6" baseType="lpstr">
      <vt:lpstr>Arial</vt:lpstr>
      <vt:lpstr>Arial-BoldItalicMT</vt:lpstr>
      <vt:lpstr>Calibri</vt:lpstr>
      <vt:lpstr>Courier</vt:lpstr>
      <vt:lpstr>Helvetica Neue</vt:lpstr>
      <vt:lpstr>Montserrat</vt:lpstr>
      <vt:lpstr>Roboto Slab</vt:lpstr>
      <vt:lpstr>SparkGauge</vt:lpstr>
      <vt:lpstr>Wingdings</vt:lpstr>
      <vt:lpstr>Office Theme</vt:lpstr>
      <vt:lpstr>The Internet of Things (IoT): How to Engage All Students in Computational Thinking</vt:lpstr>
      <vt:lpstr>Our Motivation</vt:lpstr>
      <vt:lpstr>Program Description</vt:lpstr>
      <vt:lpstr>Learning Objectives</vt:lpstr>
      <vt:lpstr>Session Outline ↬ The Plan!</vt:lpstr>
      <vt:lpstr>Computational Thinking </vt:lpstr>
      <vt:lpstr>Converging Standards in K-12 Education</vt:lpstr>
      <vt:lpstr>ISTE ↬ What is a Computational Thinker?</vt:lpstr>
      <vt:lpstr>MITECS - Computational Thinking</vt:lpstr>
      <vt:lpstr>What is Computational Thinking</vt:lpstr>
      <vt:lpstr>What’s the Difference?</vt:lpstr>
      <vt:lpstr>CSTA Standards and Concepts</vt:lpstr>
      <vt:lpstr>Progression Chart for Computing and Networking</vt:lpstr>
      <vt:lpstr>Progression Chart for Computing and Networking</vt:lpstr>
      <vt:lpstr>What’s the Difference SD vs CP?</vt:lpstr>
      <vt:lpstr>Why Teach IoT in K-12 ? </vt:lpstr>
      <vt:lpstr>Wearable &amp; Portable Monitoring – The Why!</vt:lpstr>
      <vt:lpstr>A Beginners Guide to the  Internet of Things (IoT)</vt:lpstr>
      <vt:lpstr>Younger Grades</vt:lpstr>
      <vt:lpstr>Pi-Top Electronics Kit</vt:lpstr>
      <vt:lpstr>Further Coding – Challenges &amp; Tools</vt:lpstr>
      <vt:lpstr>Alternatives!</vt:lpstr>
      <vt:lpstr>Arduino Microcontroller</vt:lpstr>
      <vt:lpstr>Microcontrollers</vt:lpstr>
      <vt:lpstr>Alternatives!</vt:lpstr>
      <vt:lpstr>Raspberry Pi - Single Board Computers </vt:lpstr>
      <vt:lpstr>IoT</vt:lpstr>
      <vt:lpstr>Example IoT projects that  solved real-world problems</vt:lpstr>
      <vt:lpstr>Temperature AS6212</vt:lpstr>
      <vt:lpstr>Demo 1 – Use what you know!</vt:lpstr>
      <vt:lpstr>Import Python Libraries for Qwiic and Each Sensor!</vt:lpstr>
      <vt:lpstr>How to Take the Temperature</vt:lpstr>
      <vt:lpstr>Repeat Temperature Readings</vt:lpstr>
      <vt:lpstr>Environmental Combo</vt:lpstr>
      <vt:lpstr>Environmental Combo</vt:lpstr>
      <vt:lpstr>Weather BME 280</vt:lpstr>
      <vt:lpstr>Qwiic Kit – Chain sensors on a single bus!</vt:lpstr>
      <vt:lpstr>Mux Breakout</vt:lpstr>
      <vt:lpstr>OLED Digital Displays</vt:lpstr>
      <vt:lpstr>LED Stick APA 102C</vt:lpstr>
      <vt:lpstr>Pulse Oximeter and Heart Rate Sensor - MAX30101 &amp; MAX32664</vt:lpstr>
      <vt:lpstr>Why when you can buy a Pulse Oximeter?</vt:lpstr>
      <vt:lpstr>Capacitive Touch Slider (CAP1203)</vt:lpstr>
      <vt:lpstr>Open Log</vt:lpstr>
      <vt:lpstr>POGIL  How to design group projects to keep students engaged and empowered</vt:lpstr>
      <vt:lpstr>POGIL - Process Oriented Guided Inquiry Learning</vt:lpstr>
      <vt:lpstr>Raspberry Pi  Student Projects</vt:lpstr>
      <vt:lpstr>At the same time . . .</vt:lpstr>
      <vt:lpstr>The Solution: Combine Both Projects into One!</vt:lpstr>
      <vt:lpstr>Raspberry Pi Student Networking Projects</vt:lpstr>
      <vt:lpstr>Resources</vt:lpstr>
      <vt:lpstr>Identify Hands-on Resources</vt:lpstr>
      <vt:lpstr>Resources</vt:lpstr>
      <vt:lpstr>Careers in IT Related Fields</vt:lpstr>
      <vt:lpstr>Q &amp; A</vt:lpstr>
      <vt:lpstr>Thank You for Coming!</vt:lpstr>
    </vt:vector>
  </TitlesOfParts>
  <Manager/>
  <Company>Ferris State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Kalata MACUL 2022</dc:title>
  <dc:subject>IoT</dc:subject>
  <dc:creator>Kathleen Kalata</dc:creator>
  <cp:keywords/>
  <dc:description/>
  <cp:lastModifiedBy>Kathleen Kalata</cp:lastModifiedBy>
  <cp:revision>64</cp:revision>
  <dcterms:created xsi:type="dcterms:W3CDTF">2022-02-20T01:59:59Z</dcterms:created>
  <dcterms:modified xsi:type="dcterms:W3CDTF">2022-03-17T14:16:35Z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2020-07-01T10:00:00Z</vt:filetime>
  </property>
  <property fmtid="{D5CDD505-2E9C-101B-9397-08002B2CF9AE}" pid="3" name="Creator">
    <vt:lpwstr>PowerPoint</vt:lpwstr>
  </property>
  <property fmtid="{D5CDD505-2E9C-101B-9397-08002B2CF9AE}" pid="4" name="LastSaved">
    <vt:filetime>2022-02-19T10:00:00Z</vt:filetime>
  </property>
</Properties>
</file>